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7726C-DC92-4A44-B042-45FE0C393A14}" v="4" dt="2021-04-26T13:18:33.53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7"/>
    <p:restoredTop sz="86395"/>
  </p:normalViewPr>
  <p:slideViewPr>
    <p:cSldViewPr snapToGrid="0" showGuides="1">
      <p:cViewPr varScale="1">
        <p:scale>
          <a:sx n="94" d="100"/>
          <a:sy n="94" d="100"/>
        </p:scale>
        <p:origin x="216" y="432"/>
      </p:cViewPr>
      <p:guideLst>
        <p:guide orient="horz" pos="888"/>
        <p:guide pos="672"/>
        <p:guide pos="7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defRPr sz="1000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R="254000">
              <a:lnSpc>
                <a:spcPct val="115000"/>
              </a:lnSpc>
              <a:spcBef>
                <a:spcPts val="1700"/>
              </a:spcBef>
              <a:defRPr sz="1000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 b="1">
                <a:latin typeface="Verdana"/>
                <a:ea typeface="Verdana"/>
                <a:cs typeface="Verdana"/>
                <a:sym typeface="Verdana"/>
              </a:defRPr>
            </a:pPr>
            <a:endParaRPr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57200">
              <a:lnSpc>
                <a:spcPct val="115000"/>
              </a:lnSpc>
              <a:defRPr sz="1000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" name="Google Shape;11;p4"/>
          <p:cNvGrpSpPr/>
          <p:nvPr/>
        </p:nvGrpSpPr>
        <p:grpSpPr>
          <a:xfrm>
            <a:off x="247970" y="0"/>
            <a:ext cx="11696060" cy="6872749"/>
            <a:chOff x="-1" y="0"/>
            <a:chExt cx="8772043" cy="6872748"/>
          </a:xfrm>
        </p:grpSpPr>
        <p:sp>
          <p:nvSpPr>
            <p:cNvPr id="42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43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sp>
        <p:nvSpPr>
          <p:cNvPr id="46" name="Google Shape;13;p4"/>
          <p:cNvSpPr/>
          <p:nvPr/>
        </p:nvSpPr>
        <p:spPr>
          <a:xfrm>
            <a:off x="832891" y="6018565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8200" y="957789"/>
            <a:ext cx="2949523" cy="245776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xfrm>
            <a:off x="3944470" y="957786"/>
            <a:ext cx="7409332" cy="4817236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04800">
              <a:lnSpc>
                <a:spcPct val="150000"/>
              </a:lnSpc>
              <a:buClr>
                <a:srgbClr val="828383"/>
              </a:buClr>
              <a:buSzPts val="1200"/>
              <a:buFont typeface="Arial"/>
              <a:buChar char="•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6858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11430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16002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20574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" name="Picture 18" descr="Picture 18">
            <a:extLst>
              <a:ext uri="{FF2B5EF4-FFF2-40B4-BE49-F238E27FC236}">
                <a16:creationId xmlns:a16="http://schemas.microsoft.com/office/drawing/2014/main" id="{6D9B988E-CB0B-4F5C-8921-8CBB40C4D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2" descr="Picture 22">
            <a:extLst>
              <a:ext uri="{FF2B5EF4-FFF2-40B4-BE49-F238E27FC236}">
                <a16:creationId xmlns:a16="http://schemas.microsoft.com/office/drawing/2014/main" id="{AABDA6A9-4F12-4B72-ACCC-A67670CF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192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193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195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97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644022" y="908553"/>
            <a:ext cx="8817284" cy="113423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Google Shape;77;p15"/>
          <p:cNvSpPr>
            <a:spLocks noGrp="1"/>
          </p:cNvSpPr>
          <p:nvPr>
            <p:ph type="pic" sz="quarter" idx="13"/>
          </p:nvPr>
        </p:nvSpPr>
        <p:spPr>
          <a:xfrm>
            <a:off x="1644020" y="2385579"/>
            <a:ext cx="2794125" cy="300027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0" name="Google Shape;78;p15"/>
          <p:cNvSpPr>
            <a:spLocks noGrp="1"/>
          </p:cNvSpPr>
          <p:nvPr>
            <p:ph type="pic" sz="quarter" idx="14"/>
          </p:nvPr>
        </p:nvSpPr>
        <p:spPr>
          <a:xfrm>
            <a:off x="7648280" y="2385578"/>
            <a:ext cx="2812113" cy="30007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" name="Google Shape;79;p15"/>
          <p:cNvSpPr>
            <a:spLocks noGrp="1"/>
          </p:cNvSpPr>
          <p:nvPr>
            <p:ph type="pic" sz="quarter" idx="15"/>
          </p:nvPr>
        </p:nvSpPr>
        <p:spPr>
          <a:xfrm>
            <a:off x="4646257" y="2385696"/>
            <a:ext cx="2794016" cy="30001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4020" y="5457462"/>
            <a:ext cx="2794125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Google Shape;82;p15"/>
          <p:cNvSpPr txBox="1">
            <a:spLocks noGrp="1"/>
          </p:cNvSpPr>
          <p:nvPr>
            <p:ph type="body" sz="quarter" idx="16"/>
          </p:nvPr>
        </p:nvSpPr>
        <p:spPr>
          <a:xfrm>
            <a:off x="4646257" y="5457462"/>
            <a:ext cx="2794016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05" name="Google Shape;83;p15"/>
          <p:cNvSpPr txBox="1">
            <a:spLocks noGrp="1"/>
          </p:cNvSpPr>
          <p:nvPr>
            <p:ph type="body" sz="quarter" idx="17"/>
          </p:nvPr>
        </p:nvSpPr>
        <p:spPr>
          <a:xfrm>
            <a:off x="7648280" y="5457462"/>
            <a:ext cx="2812113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Text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213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214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216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218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834819" y="897538"/>
            <a:ext cx="4447404" cy="9722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4819" y="2039017"/>
            <a:ext cx="4447404" cy="361624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2" name="Google Shape;89;p16"/>
          <p:cNvSpPr txBox="1">
            <a:spLocks noGrp="1"/>
          </p:cNvSpPr>
          <p:nvPr>
            <p:ph type="body" sz="quarter" idx="13"/>
          </p:nvPr>
        </p:nvSpPr>
        <p:spPr>
          <a:xfrm>
            <a:off x="5405716" y="5735336"/>
            <a:ext cx="5953392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92;p17"/>
          <p:cNvSpPr>
            <a:spLocks noGrp="1"/>
          </p:cNvSpPr>
          <p:nvPr>
            <p:ph type="pic" idx="13"/>
          </p:nvPr>
        </p:nvSpPr>
        <p:spPr>
          <a:xfrm>
            <a:off x="838200" y="723919"/>
            <a:ext cx="10515600" cy="46818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45190" y="5720772"/>
            <a:ext cx="3913919" cy="3195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239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240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242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244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" y="650904"/>
            <a:ext cx="3874959" cy="65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traight Connector 12"/>
          <p:cNvSpPr/>
          <p:nvPr/>
        </p:nvSpPr>
        <p:spPr>
          <a:xfrm>
            <a:off x="1066800" y="4793200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1883087"/>
            <a:ext cx="6489978" cy="23886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F6B9E3-13CA-C449-8520-A56CBD33B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852" y="5069122"/>
            <a:ext cx="10138504" cy="654924"/>
          </a:xfrm>
        </p:spPr>
        <p:txBody>
          <a:bodyPr>
            <a:noAutofit/>
          </a:bodyPr>
          <a:lstStyle>
            <a:lvl1pPr>
              <a:defRPr sz="2000">
                <a:latin typeface="Museo Slab 500" panose="02000000000000000000" pitchFamily="2" charset="77"/>
              </a:defRPr>
            </a:lvl1pPr>
          </a:lstStyle>
          <a:p>
            <a:r>
              <a:rPr lang="en-US" dirty="0"/>
              <a:t>SUBTITLE OF PRESENTATION • DATE •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500889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66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67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69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71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51819" y="908553"/>
            <a:ext cx="8817285" cy="113178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51819" y="2141908"/>
            <a:ext cx="8817285" cy="3633116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Centered Tex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82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83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85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87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644022" y="908553"/>
            <a:ext cx="8817284" cy="113423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4022" y="2141907"/>
            <a:ext cx="4289105" cy="3633116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Google Shape;41;p9"/>
          <p:cNvSpPr txBox="1">
            <a:spLocks noGrp="1"/>
          </p:cNvSpPr>
          <p:nvPr>
            <p:ph type="body" sz="quarter" idx="13"/>
          </p:nvPr>
        </p:nvSpPr>
        <p:spPr>
          <a:xfrm>
            <a:off x="6172199" y="2141907"/>
            <a:ext cx="4289107" cy="3633116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defRPr sz="12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Centere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99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100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102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04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1644022" y="908553"/>
            <a:ext cx="8817284" cy="113423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48840" y="2141906"/>
            <a:ext cx="8812464" cy="3633116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04800">
              <a:lnSpc>
                <a:spcPct val="150000"/>
              </a:lnSpc>
              <a:buClr>
                <a:srgbClr val="828383"/>
              </a:buClr>
              <a:buSzPts val="1200"/>
              <a:buFont typeface="Arial"/>
              <a:buChar char="•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6858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11430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16002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2057400">
              <a:lnSpc>
                <a:spcPct val="150000"/>
              </a:lnSpc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Google Shape;46;p10"/>
          <p:cNvSpPr txBox="1"/>
          <p:nvPr/>
        </p:nvSpPr>
        <p:spPr>
          <a:xfrm>
            <a:off x="11105434" y="107093"/>
            <a:ext cx="694959" cy="153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00"/>
              <a:t>A103_ProjectKickoff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116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117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119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21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834819" y="897538"/>
            <a:ext cx="4447404" cy="9722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4819" y="2039017"/>
            <a:ext cx="4447404" cy="361624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Google Shape;50;p11"/>
          <p:cNvSpPr>
            <a:spLocks noGrp="1"/>
          </p:cNvSpPr>
          <p:nvPr>
            <p:ph type="pic" sz="half" idx="13"/>
          </p:nvPr>
        </p:nvSpPr>
        <p:spPr>
          <a:xfrm>
            <a:off x="5405717" y="961466"/>
            <a:ext cx="5953391" cy="4625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6" name="Google Shape;52;p11"/>
          <p:cNvSpPr txBox="1">
            <a:spLocks noGrp="1"/>
          </p:cNvSpPr>
          <p:nvPr>
            <p:ph type="body" sz="quarter" idx="14"/>
          </p:nvPr>
        </p:nvSpPr>
        <p:spPr>
          <a:xfrm>
            <a:off x="5405716" y="5735336"/>
            <a:ext cx="5953392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134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135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137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39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834819" y="897538"/>
            <a:ext cx="4447403" cy="9722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2" name="Google Shape;56;p12"/>
          <p:cNvSpPr>
            <a:spLocks noGrp="1"/>
          </p:cNvSpPr>
          <p:nvPr>
            <p:ph type="pic" sz="half" idx="13"/>
          </p:nvPr>
        </p:nvSpPr>
        <p:spPr>
          <a:xfrm>
            <a:off x="5405717" y="961466"/>
            <a:ext cx="5953391" cy="4625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4819" y="2039017"/>
            <a:ext cx="4447403" cy="361624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04800">
              <a:lnSpc>
                <a:spcPct val="90000"/>
              </a:lnSpc>
              <a:spcBef>
                <a:spcPts val="1000"/>
              </a:spcBef>
              <a:buClr>
                <a:srgbClr val="828383"/>
              </a:buClr>
              <a:buSzPts val="1200"/>
              <a:buFont typeface="Arial"/>
              <a:buChar char="•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685800">
              <a:lnSpc>
                <a:spcPct val="90000"/>
              </a:lnSpc>
              <a:spcBef>
                <a:spcPts val="1000"/>
              </a:spcBef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1143000">
              <a:lnSpc>
                <a:spcPct val="90000"/>
              </a:lnSpc>
              <a:spcBef>
                <a:spcPts val="1000"/>
              </a:spcBef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1600200">
              <a:lnSpc>
                <a:spcPct val="90000"/>
              </a:lnSpc>
              <a:spcBef>
                <a:spcPts val="1000"/>
              </a:spcBef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2057400">
              <a:lnSpc>
                <a:spcPct val="90000"/>
              </a:lnSpc>
              <a:spcBef>
                <a:spcPts val="1000"/>
              </a:spcBef>
              <a:buClr>
                <a:srgbClr val="828383"/>
              </a:buClr>
              <a:buFont typeface="Arial"/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Google Shape;58;p12"/>
          <p:cNvSpPr txBox="1">
            <a:spLocks noGrp="1"/>
          </p:cNvSpPr>
          <p:nvPr>
            <p:ph type="body" sz="quarter" idx="14"/>
          </p:nvPr>
        </p:nvSpPr>
        <p:spPr>
          <a:xfrm>
            <a:off x="5405716" y="5735336"/>
            <a:ext cx="5953392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Text-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152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153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155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57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60;p13"/>
          <p:cNvSpPr>
            <a:spLocks noGrp="1"/>
          </p:cNvSpPr>
          <p:nvPr>
            <p:ph type="pic" sz="quarter" idx="13"/>
          </p:nvPr>
        </p:nvSpPr>
        <p:spPr>
          <a:xfrm>
            <a:off x="5405717" y="961466"/>
            <a:ext cx="2873667" cy="46240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9" name="Google Shape;61;p13"/>
          <p:cNvSpPr>
            <a:spLocks noGrp="1"/>
          </p:cNvSpPr>
          <p:nvPr>
            <p:ph type="pic" sz="quarter" idx="14"/>
          </p:nvPr>
        </p:nvSpPr>
        <p:spPr>
          <a:xfrm>
            <a:off x="8429305" y="962912"/>
            <a:ext cx="2928980" cy="46226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832265" y="897538"/>
            <a:ext cx="4447403" cy="9722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2265" y="2039017"/>
            <a:ext cx="4447403" cy="361624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3" name="Google Shape;65;p13"/>
          <p:cNvSpPr txBox="1">
            <a:spLocks noGrp="1"/>
          </p:cNvSpPr>
          <p:nvPr>
            <p:ph type="body" sz="quarter" idx="15"/>
          </p:nvPr>
        </p:nvSpPr>
        <p:spPr>
          <a:xfrm>
            <a:off x="5405717" y="5735336"/>
            <a:ext cx="2873667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64" name="Google Shape;66;p13"/>
          <p:cNvSpPr txBox="1">
            <a:spLocks noGrp="1"/>
          </p:cNvSpPr>
          <p:nvPr>
            <p:ph type="body" sz="quarter" idx="16"/>
          </p:nvPr>
        </p:nvSpPr>
        <p:spPr>
          <a:xfrm>
            <a:off x="8429305" y="5735336"/>
            <a:ext cx="2928980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BU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0;p4" descr="Google Shape;10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172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173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175" name="Google Shape;12;p4" descr="Google Shape;12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77" name="Google Shape;14;p4" descr="Google Shape;1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68;p14"/>
          <p:cNvSpPr>
            <a:spLocks noGrp="1"/>
          </p:cNvSpPr>
          <p:nvPr>
            <p:ph type="pic" sz="quarter" idx="13"/>
          </p:nvPr>
        </p:nvSpPr>
        <p:spPr>
          <a:xfrm>
            <a:off x="8431734" y="962913"/>
            <a:ext cx="2926549" cy="227110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9" name="Google Shape;69;p14"/>
          <p:cNvSpPr>
            <a:spLocks noGrp="1"/>
          </p:cNvSpPr>
          <p:nvPr>
            <p:ph type="pic" sz="quarter" idx="14"/>
          </p:nvPr>
        </p:nvSpPr>
        <p:spPr>
          <a:xfrm>
            <a:off x="8431734" y="3321428"/>
            <a:ext cx="2926549" cy="226582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834821" y="897538"/>
            <a:ext cx="4447404" cy="9722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4821" y="2039017"/>
            <a:ext cx="4447404" cy="361624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Google Shape;72;p14"/>
          <p:cNvSpPr>
            <a:spLocks noGrp="1"/>
          </p:cNvSpPr>
          <p:nvPr>
            <p:ph type="pic" sz="quarter" idx="15"/>
          </p:nvPr>
        </p:nvSpPr>
        <p:spPr>
          <a:xfrm>
            <a:off x="5405716" y="961466"/>
            <a:ext cx="2882336" cy="46257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8262" y="6425175"/>
            <a:ext cx="284651" cy="246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838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4" name="Google Shape;74;p14"/>
          <p:cNvSpPr txBox="1">
            <a:spLocks noGrp="1"/>
          </p:cNvSpPr>
          <p:nvPr>
            <p:ph type="body" sz="quarter" idx="16"/>
          </p:nvPr>
        </p:nvSpPr>
        <p:spPr>
          <a:xfrm>
            <a:off x="5405716" y="5735336"/>
            <a:ext cx="5953392" cy="2563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sym typeface="Georgia"/>
              </a:defRPr>
            </a:lvl1pPr>
          </a:lstStyle>
          <a:p>
            <a:pPr marL="228600">
              <a:lnSpc>
                <a:spcPct val="90000"/>
              </a:lnSpc>
              <a:spcBef>
                <a:spcPts val="1000"/>
              </a:spcBef>
              <a:defRPr sz="800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4" descr="Google Shape;10;p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8290" y="267"/>
            <a:ext cx="12218220" cy="6872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oogle Shape;11;p4"/>
          <p:cNvGrpSpPr/>
          <p:nvPr/>
        </p:nvGrpSpPr>
        <p:grpSpPr>
          <a:xfrm>
            <a:off x="268635" y="1"/>
            <a:ext cx="11696060" cy="6872749"/>
            <a:chOff x="-1" y="0"/>
            <a:chExt cx="8772043" cy="6872748"/>
          </a:xfrm>
        </p:grpSpPr>
        <p:sp>
          <p:nvSpPr>
            <p:cNvPr id="3" name="Rectangle"/>
            <p:cNvSpPr/>
            <p:nvPr/>
          </p:nvSpPr>
          <p:spPr>
            <a:xfrm>
              <a:off x="-1" y="0"/>
              <a:ext cx="8772043" cy="68727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1400"/>
            </a:p>
          </p:txBody>
        </p:sp>
        <p:sp>
          <p:nvSpPr>
            <p:cNvPr id="4" name="‘"/>
            <p:cNvSpPr txBox="1"/>
            <p:nvPr/>
          </p:nvSpPr>
          <p:spPr>
            <a:xfrm>
              <a:off x="45724" y="3251730"/>
              <a:ext cx="8680593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lvl="6" indent="2743200"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/>
                <a:t>‘</a:t>
              </a:r>
            </a:p>
          </p:txBody>
        </p:sp>
      </p:grpSp>
      <p:pic>
        <p:nvPicPr>
          <p:cNvPr id="6" name="Google Shape;12;p4" descr="Google Shape;12;p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200" y="204428"/>
            <a:ext cx="2487469" cy="315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13;p4"/>
          <p:cNvSpPr/>
          <p:nvPr/>
        </p:nvSpPr>
        <p:spPr>
          <a:xfrm>
            <a:off x="838199" y="6248472"/>
            <a:ext cx="10520911" cy="2"/>
          </a:xfrm>
          <a:prstGeom prst="line">
            <a:avLst/>
          </a:prstGeom>
          <a:ln w="19050">
            <a:solidFill>
              <a:srgbClr val="C0C0C0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8" name="Google Shape;14;p4" descr="Google Shape;14;p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201" y="6359092"/>
            <a:ext cx="1040967" cy="288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27;p7" descr="Google Shape;27;p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6221" y="267"/>
            <a:ext cx="12218221" cy="687221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707782" y="1904963"/>
            <a:ext cx="10515601" cy="3052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0915" y="6429217"/>
            <a:ext cx="284651" cy="246179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>
            <a:spAutoFit/>
          </a:bodyPr>
          <a:lstStyle>
            <a:lvl1pPr algn="r">
              <a:defRPr sz="1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Google Shape;30;p7" descr="Google Shape;30;p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200" y="6360394"/>
            <a:ext cx="1040968" cy="29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31;p7" descr="Google Shape;31;p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197984"/>
            <a:ext cx="2490640" cy="31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32;p7"/>
          <p:cNvSpPr/>
          <p:nvPr/>
        </p:nvSpPr>
        <p:spPr>
          <a:xfrm>
            <a:off x="838199" y="6241201"/>
            <a:ext cx="10520911" cy="1"/>
          </a:xfrm>
          <a:prstGeom prst="line">
            <a:avLst/>
          </a:prstGeom>
          <a:ln w="19050">
            <a:solidFill>
              <a:srgbClr val="FFFFFF"/>
            </a:solidFill>
            <a:prstDash val="dot"/>
            <a:miter/>
          </a:ln>
        </p:spPr>
        <p:txBody>
          <a:bodyPr lIns="45719" rIns="45719"/>
          <a:lstStyle/>
          <a:p>
            <a:endParaRPr sz="1400"/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3B9183-3986-8149-8A10-258F428E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56329"/>
            <a:ext cx="10133556" cy="654924"/>
          </a:xfrm>
        </p:spPr>
        <p:txBody>
          <a:bodyPr/>
          <a:lstStyle/>
          <a:p>
            <a:pPr lvl="0" hangingPunct="1">
              <a:lnSpc>
                <a:spcPts val="3000"/>
              </a:lnSpc>
            </a:pPr>
            <a:r>
              <a:rPr lang="en-US" dirty="0">
                <a:latin typeface="Museo Slab 700"/>
                <a:sym typeface="Museo Slab 700"/>
              </a:rPr>
              <a:t>Paperless HR Proposal: April 16, 2021</a:t>
            </a:r>
          </a:p>
        </p:txBody>
      </p:sp>
      <p:sp>
        <p:nvSpPr>
          <p:cNvPr id="205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0FF7D8C9-C8FD-FC43-BDD5-9DBE117764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590" y="1014627"/>
            <a:ext cx="9073971" cy="758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rgbClr val="A80000"/>
                </a:solidFill>
              </a:rPr>
              <a:t>Paperless HR Proposal</a:t>
            </a:r>
          </a:p>
        </p:txBody>
      </p:sp>
      <p:sp>
        <p:nvSpPr>
          <p:cNvPr id="260" name="Google Shape;120;gca2f769369_0_0"/>
          <p:cNvSpPr txBox="1">
            <a:spLocks noGrp="1"/>
          </p:cNvSpPr>
          <p:nvPr>
            <p:ph type="body" idx="1"/>
          </p:nvPr>
        </p:nvSpPr>
        <p:spPr>
          <a:xfrm>
            <a:off x="1074223" y="1636794"/>
            <a:ext cx="10103934" cy="39320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704087">
              <a:lnSpc>
                <a:spcPct val="100000"/>
              </a:lnSpc>
              <a:buClrTx/>
              <a:buSzTx/>
              <a:buNone/>
              <a:defRPr sz="154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Chairs</a:t>
            </a:r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Lorre Cahill - Co-Chair, HR Coordinator - Campus Op &amp; Maintenance</a:t>
            </a:r>
          </a:p>
          <a:p>
            <a:pPr marL="0" indent="0" defTabSz="704087">
              <a:lnSpc>
                <a:spcPct val="100000"/>
              </a:lnSpc>
              <a:spcBef>
                <a:spcPts val="400"/>
              </a:spcBef>
              <a:buClrTx/>
              <a:buSzTx/>
              <a:buNone/>
              <a:defRPr sz="154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b="0" dirty="0"/>
              <a:t>Sarah Campbell - Co-Chair, Supervisor, HRS State Appointments</a:t>
            </a:r>
            <a:r>
              <a:rPr sz="1600" dirty="0"/>
              <a:t> </a:t>
            </a:r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Functional Lead, TMS Onboarding; Functional Lead, DocuSign GSAP</a:t>
            </a:r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Initiative Type: </a:t>
            </a:r>
            <a:r>
              <a:rPr sz="1600" b="0" dirty="0"/>
              <a:t>Key enabler to replace paper based HR processes with electronic forms and systems to increase efficiency, improve productivity and employee experience. </a:t>
            </a:r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600" b="0" dirty="0"/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Problem Statement: </a:t>
            </a:r>
            <a:r>
              <a:rPr sz="1600" b="0" dirty="0"/>
              <a:t>Burdensome and time consuming processes exists in time keeping, leave administration, employee change requests, benefits administration, and performance management. </a:t>
            </a:r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600" b="0" dirty="0"/>
          </a:p>
          <a:p>
            <a:pPr marL="0" indent="0" defTabSz="704087">
              <a:lnSpc>
                <a:spcPct val="100000"/>
              </a:lnSpc>
              <a:buClrTx/>
              <a:buSzTx/>
              <a:buNone/>
              <a:defRPr sz="154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Opportunity: </a:t>
            </a:r>
            <a:r>
              <a:rPr sz="1600" b="0" dirty="0"/>
              <a:t>Replace paper-based processes with electronic forms and systems.</a:t>
            </a:r>
          </a:p>
        </p:txBody>
      </p:sp>
      <p:sp>
        <p:nvSpPr>
          <p:cNvPr id="258" name="Google Shape;118;gca2f769369_0_0"/>
          <p:cNvSpPr txBox="1">
            <a:spLocks noGrp="1"/>
          </p:cNvSpPr>
          <p:nvPr>
            <p:ph type="sldNum" sz="quarter" idx="2"/>
          </p:nvPr>
        </p:nvSpPr>
        <p:spPr>
          <a:xfrm>
            <a:off x="11142532" y="6425175"/>
            <a:ext cx="172441" cy="2461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C46AA629-DE41-0A46-BE7E-96653A66A7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29" y="979299"/>
            <a:ext cx="9073971" cy="758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rgbClr val="A80000"/>
                </a:solidFill>
              </a:rPr>
              <a:t>Current State</a:t>
            </a:r>
          </a:p>
        </p:txBody>
      </p:sp>
      <p:sp>
        <p:nvSpPr>
          <p:cNvPr id="265" name="Google Shape;136;gc254885b62_0_35"/>
          <p:cNvSpPr txBox="1"/>
          <p:nvPr/>
        </p:nvSpPr>
        <p:spPr>
          <a:xfrm>
            <a:off x="984178" y="1554320"/>
            <a:ext cx="9975079" cy="4370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The current </a:t>
            </a:r>
            <a:r>
              <a:rPr sz="1600" b="1" dirty="0"/>
              <a:t>Time and Attendance </a:t>
            </a:r>
            <a:r>
              <a:rPr sz="1600" dirty="0"/>
              <a:t>processes include SOLAR Time Reporting, paper timesheets, and Kronos Workforce Timekeeper. For 2020 the estimated annual effort spent on paper timesheets, employee change requests, and performance management:  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114,000 hours/58 FTE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Total Effort 1 Pay Period ~875 hours/12 FTE for 4,379 employees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b="1" dirty="0"/>
              <a:t>Leave Management </a:t>
            </a:r>
            <a:r>
              <a:rPr sz="1600" dirty="0"/>
              <a:t>is time intensive, and some leaves are unique and require personalized service: 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2020 ~26,000 hours/13.3 FTE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b="1" dirty="0"/>
              <a:t>Manual paper based processes </a:t>
            </a:r>
            <a:r>
              <a:rPr sz="1600" dirty="0"/>
              <a:t>including onboarding/offboarding, employee personal information updates, benefit enrollment/changes, employee job data changes (ex. FTE, Salary, Leave, Separation):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36,000 hours/18 FTE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b="1" dirty="0"/>
              <a:t>Performance Management </a:t>
            </a:r>
            <a:r>
              <a:rPr sz="1600" dirty="0"/>
              <a:t>is equally time intensive: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(State) 2020 ~ 31,000 Hours/16 FTE</a:t>
            </a:r>
          </a:p>
        </p:txBody>
      </p:sp>
      <p:sp>
        <p:nvSpPr>
          <p:cNvPr id="264" name="Google Shape;135;gc254885b62_0_35"/>
          <p:cNvSpPr txBox="1">
            <a:spLocks noGrp="1"/>
          </p:cNvSpPr>
          <p:nvPr>
            <p:ph type="sldNum" sz="quarter" idx="2"/>
          </p:nvPr>
        </p:nvSpPr>
        <p:spPr>
          <a:xfrm>
            <a:off x="11105159" y="6425175"/>
            <a:ext cx="172441" cy="2461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0AED5D87-C272-754D-A518-A2B6D8ACEF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29" y="979299"/>
            <a:ext cx="9073971" cy="758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rgbClr val="A80000"/>
                </a:solidFill>
              </a:rPr>
              <a:t>What We Learned</a:t>
            </a:r>
          </a:p>
        </p:txBody>
      </p:sp>
      <p:sp>
        <p:nvSpPr>
          <p:cNvPr id="272" name="Google Shape;206;gc8d3dc5552_2_51"/>
          <p:cNvSpPr txBox="1"/>
          <p:nvPr/>
        </p:nvSpPr>
        <p:spPr>
          <a:xfrm>
            <a:off x="1019300" y="1758600"/>
            <a:ext cx="10020300" cy="363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Manual paperwork creates problems with data integrity, morale, and efficiency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Late Submission of Paperwork 2020</a:t>
            </a:r>
          </a:p>
          <a:p>
            <a:pPr marL="630238" indent="-346075"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State Overpayments (2020) ~$720,000 </a:t>
            </a:r>
          </a:p>
          <a:p>
            <a:pPr marL="630238" indent="-346075"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Research Foundation 47% of paperwork received late 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Variation in onboarding depends on whether client is faculty, research, or graduate employee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Data entry duplication, manually entered by more than one unit	</a:t>
            </a: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dirty="0"/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The Cost Containment Group found that since there was no formal off-boarding or tracking system they found a saving of </a:t>
            </a:r>
          </a:p>
          <a:p>
            <a:pPr marL="630238" lvl="1" indent="-346075"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By turning off Cell Service for terminated employees: $858,000</a:t>
            </a:r>
          </a:p>
          <a:p>
            <a:pPr marL="630238" lvl="1" indent="-346075"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By cancelling Software Licensing for terminated employees: $1,521,081</a:t>
            </a:r>
          </a:p>
        </p:txBody>
      </p:sp>
      <p:sp>
        <p:nvSpPr>
          <p:cNvPr id="270" name="Google Shape;204;gc8d3dc5552_2_51"/>
          <p:cNvSpPr txBox="1">
            <a:spLocks noGrp="1"/>
          </p:cNvSpPr>
          <p:nvPr>
            <p:ph type="sldNum" sz="quarter" idx="2"/>
          </p:nvPr>
        </p:nvSpPr>
        <p:spPr>
          <a:xfrm>
            <a:off x="11101953" y="6425175"/>
            <a:ext cx="175647" cy="2461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DE7D339E-6F66-854D-B967-0548DAAA58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29" y="979299"/>
            <a:ext cx="9073971" cy="758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rgbClr val="A80000"/>
                </a:solidFill>
              </a:rPr>
              <a:t>Recommendations</a:t>
            </a:r>
          </a:p>
        </p:txBody>
      </p:sp>
      <p:sp>
        <p:nvSpPr>
          <p:cNvPr id="277" name="Google Shape;172;gc254885b62_0_0"/>
          <p:cNvSpPr txBox="1"/>
          <p:nvPr/>
        </p:nvSpPr>
        <p:spPr>
          <a:xfrm>
            <a:off x="979219" y="1660416"/>
            <a:ext cx="10456719" cy="518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342900" indent="-342900">
              <a:buFont typeface="+mj-lt"/>
              <a:buAutoNum type="arabicPeriod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b="1" dirty="0"/>
              <a:t>Change Time and Attendance System</a:t>
            </a:r>
            <a:r>
              <a:rPr sz="1800" dirty="0"/>
              <a:t>:</a:t>
            </a:r>
          </a:p>
          <a:p>
            <a:pPr marL="398463" lvl="2"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/>
              <a:t>Option 1: Implement Kronos for All Employees (Recommended)</a:t>
            </a:r>
          </a:p>
          <a:p>
            <a:pPr marL="398463" lvl="2"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/>
              <a:t>Option 2: Identify a New System for All Employees</a:t>
            </a:r>
          </a:p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 sz="1800" dirty="0"/>
          </a:p>
          <a:p>
            <a:pPr marL="342900" indent="-342900">
              <a:buFont typeface="+mj-lt"/>
              <a:buAutoNum type="arabicPeriod" startAt="2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b="1" dirty="0"/>
              <a:t>Expand PeopleSoft Modules for Employee Change Requests</a:t>
            </a:r>
          </a:p>
          <a:p>
            <a:pPr marL="520700" lvl="2" indent="-174625">
              <a:buSzPct val="1000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/>
              <a:t>Implement the Payroll Administration Module (currently own)</a:t>
            </a:r>
            <a:r>
              <a:rPr lang="en-US" sz="1800" dirty="0"/>
              <a:t> </a:t>
            </a:r>
            <a:r>
              <a:rPr sz="1800" dirty="0"/>
              <a:t>for all Research Foundation and State Payrolls</a:t>
            </a:r>
          </a:p>
          <a:p>
            <a:pPr marL="520700" lvl="2" indent="-174625">
              <a:buSzPct val="1000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/>
              <a:t>Purchase &amp; implement the Benefits Administration Module (additional to 9.2 upgrade) and Self Service Modules (additional to 9.2 upgrade) for Research Foundation and State</a:t>
            </a:r>
            <a:endParaRPr lang="en-US" sz="1800" dirty="0"/>
          </a:p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  <a:endParaRPr lang="en-US" sz="1800" dirty="0"/>
          </a:p>
          <a:p>
            <a:pPr marL="342900" indent="-342900">
              <a:buFont typeface="+mj-lt"/>
              <a:buAutoNum type="arabicPeriod" startAt="3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800" b="1" dirty="0"/>
              <a:t>Purchase and implement </a:t>
            </a:r>
            <a:r>
              <a:rPr lang="en-US" sz="1800" b="1" dirty="0" err="1"/>
              <a:t>Taleo</a:t>
            </a:r>
            <a:r>
              <a:rPr lang="en-US" sz="1800" b="1" dirty="0"/>
              <a:t> Talent Management System for Performance Management</a:t>
            </a:r>
          </a:p>
          <a:p>
            <a:pPr marL="520700" lvl="1" indent="-174625">
              <a:buSzPct val="1000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/>
              <a:t>Transforms performance reviews from an administrative task to a strategic</a:t>
            </a:r>
            <a:r>
              <a:rPr lang="en-US" sz="1800" dirty="0"/>
              <a:t> </a:t>
            </a:r>
            <a:r>
              <a:rPr sz="1800" dirty="0"/>
              <a:t>activity </a:t>
            </a:r>
            <a:endParaRPr sz="1800" b="1" dirty="0">
              <a:solidFill>
                <a:srgbClr val="990000"/>
              </a:solidFill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b="1" dirty="0">
              <a:solidFill>
                <a:srgbClr val="990000"/>
              </a:solidFill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b="1" dirty="0">
              <a:solidFill>
                <a:srgbClr val="990000"/>
              </a:solidFill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b="1" dirty="0">
              <a:solidFill>
                <a:srgbClr val="990000"/>
              </a:solidFill>
            </a:endParaRPr>
          </a:p>
          <a:p>
            <a:pPr>
              <a:defRPr sz="15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 b="1" dirty="0">
              <a:solidFill>
                <a:srgbClr val="990000"/>
              </a:solidFill>
            </a:endParaRPr>
          </a:p>
          <a:p>
            <a:pPr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 sz="1600" b="1" dirty="0">
              <a:solidFill>
                <a:srgbClr val="990000"/>
              </a:solidFill>
            </a:endParaRPr>
          </a:p>
        </p:txBody>
      </p:sp>
      <p:sp>
        <p:nvSpPr>
          <p:cNvPr id="276" name="Google Shape;171;gc254885b62_0_0"/>
          <p:cNvSpPr txBox="1">
            <a:spLocks noGrp="1"/>
          </p:cNvSpPr>
          <p:nvPr>
            <p:ph type="sldNum" sz="quarter" idx="2"/>
          </p:nvPr>
        </p:nvSpPr>
        <p:spPr>
          <a:xfrm>
            <a:off x="11128163" y="6425175"/>
            <a:ext cx="169235" cy="2461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752C9405-B925-9948-82ED-B31167B25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29" y="979299"/>
            <a:ext cx="9073971" cy="758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rgbClr val="A80000"/>
                </a:solidFill>
              </a:rPr>
              <a:t>Recommendations </a:t>
            </a:r>
            <a:r>
              <a:rPr lang="en-US" b="0" dirty="0">
                <a:solidFill>
                  <a:srgbClr val="A80000"/>
                </a:solidFill>
              </a:rPr>
              <a:t>(cont.)</a:t>
            </a:r>
          </a:p>
        </p:txBody>
      </p:sp>
      <p:sp>
        <p:nvSpPr>
          <p:cNvPr id="284" name="Rectangle 1"/>
          <p:cNvSpPr txBox="1"/>
          <p:nvPr/>
        </p:nvSpPr>
        <p:spPr>
          <a:xfrm>
            <a:off x="1017314" y="1552203"/>
            <a:ext cx="10375280" cy="438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lnSpc>
                <a:spcPts val="1900"/>
              </a:lnSpc>
              <a:defRPr sz="1500" b="1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500" dirty="0"/>
              <a:t>Investment:</a:t>
            </a:r>
          </a:p>
          <a:p>
            <a:pPr marL="914400" lvl="1" indent="-328613">
              <a:lnSpc>
                <a:spcPts val="1900"/>
              </a:lnSpc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u="sng" dirty="0">
                <a:latin typeface="Calibri" panose="020F0502020204030204" pitchFamily="34" charset="0"/>
                <a:cs typeface="Calibri" panose="020F0502020204030204" pitchFamily="34" charset="0"/>
              </a:rPr>
              <a:t>Kronos Workforce </a:t>
            </a:r>
            <a:r>
              <a:rPr sz="17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TimeKeeper</a:t>
            </a:r>
            <a:r>
              <a:rPr sz="1700" u="sng" dirty="0">
                <a:latin typeface="Calibri" panose="020F0502020204030204" pitchFamily="34" charset="0"/>
                <a:cs typeface="Calibri" panose="020F0502020204030204" pitchFamily="34" charset="0"/>
              </a:rPr>
              <a:t> &amp; Absence Manager </a:t>
            </a: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914400" lvl="1" indent="-328295">
              <a:lnSpc>
                <a:spcPts val="1900"/>
              </a:lnSpc>
              <a:buClr>
                <a:srgbClr val="000000"/>
              </a:buClr>
              <a:buSzPts val="1500"/>
              <a:buFont typeface="Verdana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/>
                <a:cs typeface="Calibri"/>
              </a:rPr>
              <a:t>One-time cost is less than $</a:t>
            </a:r>
            <a:r>
              <a:rPr lang="en-US" sz="1700" dirty="0">
                <a:latin typeface="Calibri"/>
                <a:cs typeface="Calibri"/>
              </a:rPr>
              <a:t>500,000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28613">
              <a:lnSpc>
                <a:spcPts val="1900"/>
              </a:lnSpc>
              <a:buClr>
                <a:srgbClr val="000000"/>
              </a:buClr>
              <a:buSzPts val="1500"/>
              <a:buFont typeface="Verdana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Recurring cost is less than $500,000 </a:t>
            </a:r>
          </a:p>
          <a:p>
            <a:pPr marL="914400" lvl="1" indent="-328613">
              <a:lnSpc>
                <a:spcPts val="1900"/>
              </a:lnSpc>
              <a:spcBef>
                <a:spcPts val="600"/>
              </a:spcBef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u="sng" dirty="0">
                <a:latin typeface="Calibri" panose="020F0502020204030204" pitchFamily="34" charset="0"/>
                <a:cs typeface="Calibri" panose="020F0502020204030204" pitchFamily="34" charset="0"/>
              </a:rPr>
              <a:t>Benefits Administration &amp; Self Service Modules</a:t>
            </a: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328613">
              <a:lnSpc>
                <a:spcPts val="1900"/>
              </a:lnSpc>
              <a:buClr>
                <a:srgbClr val="000000"/>
              </a:buClr>
              <a:buSzPts val="1500"/>
              <a:buFont typeface="Verdana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One-time cost is estimated at more than 1 million</a:t>
            </a:r>
          </a:p>
          <a:p>
            <a:pPr marL="914400" lvl="1" indent="-328613">
              <a:lnSpc>
                <a:spcPts val="1900"/>
              </a:lnSpc>
              <a:buClr>
                <a:srgbClr val="000000"/>
              </a:buClr>
              <a:buSzPts val="1500"/>
              <a:buFont typeface="Verdana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Recurring cost is estimated at less than $50,000</a:t>
            </a:r>
          </a:p>
          <a:p>
            <a:pPr marL="914400" lvl="1" indent="-328295">
              <a:lnSpc>
                <a:spcPts val="1900"/>
              </a:lnSpc>
              <a:spcBef>
                <a:spcPts val="600"/>
              </a:spcBef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u="sng" dirty="0">
                <a:latin typeface="Calibri"/>
                <a:cs typeface="Calibri"/>
              </a:rPr>
              <a:t>Taleo Talent Management System Oracle Performance Management Module</a:t>
            </a:r>
          </a:p>
          <a:p>
            <a:pPr marL="914400" lvl="1" indent="-328613">
              <a:lnSpc>
                <a:spcPts val="1900"/>
              </a:lnSpc>
              <a:buClr>
                <a:srgbClr val="000000"/>
              </a:buClr>
              <a:buSzPts val="1500"/>
              <a:buFont typeface="Verdana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One-time cost is estimated at more than $500,000</a:t>
            </a:r>
          </a:p>
          <a:p>
            <a:pPr marL="914400" lvl="1" indent="-328613">
              <a:lnSpc>
                <a:spcPts val="1900"/>
              </a:lnSpc>
              <a:buClr>
                <a:srgbClr val="000000"/>
              </a:buClr>
              <a:buSzPts val="1500"/>
              <a:buFont typeface="Verdana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Recurring cost is estimated at less than $100,0000</a:t>
            </a:r>
            <a:endParaRPr sz="1500" dirty="0"/>
          </a:p>
          <a:p>
            <a:pPr>
              <a:lnSpc>
                <a:spcPts val="1900"/>
              </a:lnSpc>
              <a:defRPr sz="1500" b="1">
                <a:latin typeface="Verdana"/>
                <a:ea typeface="Verdana"/>
                <a:cs typeface="Verdana"/>
                <a:sym typeface="Verdana"/>
              </a:defRPr>
            </a:pPr>
            <a:r>
              <a:rPr sz="1500" dirty="0">
                <a:solidFill>
                  <a:srgbClr val="C00000"/>
                </a:solidFill>
              </a:rPr>
              <a:t>Results:</a:t>
            </a:r>
          </a:p>
          <a:p>
            <a:pPr marL="858838" lvl="1" indent="-285750">
              <a:lnSpc>
                <a:spcPts val="1900"/>
              </a:lnSpc>
              <a:buFont typeface="Arial" panose="020B0604020202020204" pitchFamily="34" charset="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Refocus efforts to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improve </a:t>
            </a: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customer experience </a:t>
            </a:r>
          </a:p>
          <a:p>
            <a:pPr marL="858838" lvl="1" indent="-285750">
              <a:lnSpc>
                <a:spcPts val="1900"/>
              </a:lnSpc>
              <a:buFont typeface="Arial" panose="020B0604020202020204" pitchFamily="34" charset="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50% reduction from today's efforts by automating, roughly $1 million annually </a:t>
            </a:r>
          </a:p>
          <a:p>
            <a:pPr marL="858838" lvl="1" indent="-285750">
              <a:lnSpc>
                <a:spcPts val="1900"/>
              </a:lnSpc>
              <a:buFont typeface="Arial" panose="020B0604020202020204" pitchFamily="34" charset="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Time &amp; Attendance and Leave Management annual reduction in effort from ~46,800/24 FTE to ~23,400/12 FTE</a:t>
            </a:r>
            <a:endParaRPr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8838" lvl="1" indent="-285750">
              <a:lnSpc>
                <a:spcPts val="1900"/>
              </a:lnSpc>
              <a:buFont typeface="Arial" panose="020B0604020202020204" pitchFamily="34" charset="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Employee Change Request annual reduction in effort from ~36,000 hours/19 FTE to ~18,000 hours/9 FTE </a:t>
            </a:r>
          </a:p>
          <a:p>
            <a:pPr marL="858838" lvl="1" indent="-285750">
              <a:lnSpc>
                <a:spcPts val="1900"/>
              </a:lnSpc>
              <a:buFont typeface="Arial" panose="020B0604020202020204" pitchFamily="34" charset="0"/>
              <a:buChar char="•"/>
              <a:defRPr sz="15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Performance Management annual reduction in effort from</a:t>
            </a:r>
            <a:r>
              <a:rPr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~31,000 Hours/16 FTE to ~ 15,500/8 FTE</a:t>
            </a:r>
          </a:p>
        </p:txBody>
      </p:sp>
      <p:sp>
        <p:nvSpPr>
          <p:cNvPr id="282" name="Google Shape;262;gca351df15f_0_30"/>
          <p:cNvSpPr txBox="1">
            <a:spLocks noGrp="1"/>
          </p:cNvSpPr>
          <p:nvPr>
            <p:ph type="sldNum" sz="quarter" idx="2"/>
          </p:nvPr>
        </p:nvSpPr>
        <p:spPr>
          <a:xfrm>
            <a:off x="11101953" y="6425175"/>
            <a:ext cx="175647" cy="2461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AD956DF7-B1AC-4949-A731-D00AFA8C69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29" y="979299"/>
            <a:ext cx="9073971" cy="758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rgbClr val="A80000"/>
                </a:solidFill>
              </a:rPr>
              <a:t>Costs/Benefits Analysis </a:t>
            </a:r>
          </a:p>
        </p:txBody>
      </p:sp>
      <p:sp>
        <p:nvSpPr>
          <p:cNvPr id="290" name="Google Shape;181;gc6d122f96b_0_7"/>
          <p:cNvSpPr txBox="1"/>
          <p:nvPr/>
        </p:nvSpPr>
        <p:spPr>
          <a:xfrm>
            <a:off x="969189" y="1455569"/>
            <a:ext cx="10616890" cy="464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ts val="1900"/>
              </a:lnSpc>
              <a:defRPr sz="1600" b="1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Benefits: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Eliminate manual entry and duplication of effort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Reduce effort by streamlining and creating consistent processes 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Improve workforce productivity; improved Customer experience and perception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Reduce late and over/under payments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Reduce spending on office supplies and effort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Streamline training 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Ability to forecast and align staffing needs 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Data Integrity;  capabilities and compliance 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Aligns University, Hospital and LISVH systems</a:t>
            </a:r>
          </a:p>
          <a:p>
            <a:pPr marL="457200" indent="-317500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Reduce Department effort of the manual tracking of equipment and software </a:t>
            </a:r>
          </a:p>
          <a:p>
            <a:pPr marL="457199" indent="-330199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Employee portal to track goals and achievements </a:t>
            </a:r>
          </a:p>
          <a:p>
            <a:pPr marL="457199" indent="-330199">
              <a:lnSpc>
                <a:spcPts val="1900"/>
              </a:lnSpc>
              <a:buClr>
                <a:srgbClr val="000000"/>
              </a:buClr>
              <a:buSzPts val="1600"/>
              <a:buFont typeface="Verdana"/>
              <a:buChar char="●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Tools to assist managers with performance deficiency and development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900"/>
              </a:lnSpc>
              <a:spcBef>
                <a:spcPts val="600"/>
              </a:spcBef>
              <a:defRPr sz="1600" b="1"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Risks:</a:t>
            </a:r>
          </a:p>
          <a:p>
            <a:pPr marL="457200" indent="-287338">
              <a:lnSpc>
                <a:spcPts val="1900"/>
              </a:lnSpc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Need to establish agreement and practice with Police unions, Graduate Student Employees Union and Research Foundation </a:t>
            </a:r>
          </a:p>
          <a:p>
            <a:pPr marL="457200" indent="-287338">
              <a:lnSpc>
                <a:spcPts val="1900"/>
              </a:lnSpc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Internal Culture—may have other preferences</a:t>
            </a:r>
          </a:p>
          <a:p>
            <a:pPr marL="457200" indent="-287338">
              <a:lnSpc>
                <a:spcPts val="1900"/>
              </a:lnSpc>
              <a:buSzPct val="100000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sz="1700" dirty="0">
                <a:latin typeface="Calibri" panose="020F0502020204030204" pitchFamily="34" charset="0"/>
                <a:cs typeface="Calibri" panose="020F0502020204030204" pitchFamily="34" charset="0"/>
              </a:rPr>
              <a:t>Initial capital outlay required</a:t>
            </a:r>
          </a:p>
        </p:txBody>
      </p:sp>
      <p:sp>
        <p:nvSpPr>
          <p:cNvPr id="288" name="Google Shape;179;gc6d122f96b_0_7"/>
          <p:cNvSpPr txBox="1">
            <a:spLocks noGrp="1"/>
          </p:cNvSpPr>
          <p:nvPr>
            <p:ph type="sldNum" sz="quarter" idx="2"/>
          </p:nvPr>
        </p:nvSpPr>
        <p:spPr>
          <a:xfrm>
            <a:off x="11114777" y="6425175"/>
            <a:ext cx="162823" cy="2461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ony Brook University">
  <a:themeElements>
    <a:clrScheme name="Stony Brook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Stony Brook University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ony Brook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ony Brook University">
  <a:themeElements>
    <a:clrScheme name="Stony Brook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Stony Brook University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ony Brook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734</Words>
  <Application>Microsoft Macintosh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Museo Slab 500</vt:lpstr>
      <vt:lpstr>Museo Slab 700</vt:lpstr>
      <vt:lpstr>Verdana</vt:lpstr>
      <vt:lpstr>Stony Brook University</vt:lpstr>
      <vt:lpstr>Paperless HR Proposal: April 16, 2021</vt:lpstr>
      <vt:lpstr>Paperless HR Proposal</vt:lpstr>
      <vt:lpstr>Current State</vt:lpstr>
      <vt:lpstr>What We Learned</vt:lpstr>
      <vt:lpstr>Recommendations</vt:lpstr>
      <vt:lpstr>Recommendations (cont.)</vt:lpstr>
      <vt:lpstr>Costs/Benefits Analysis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Paperless HR Proposal</dc:title>
  <dc:subject/>
  <dc:creator/>
  <cp:keywords/>
  <dc:description/>
  <cp:lastModifiedBy>Allison Schwartz</cp:lastModifiedBy>
  <cp:revision>12</cp:revision>
  <dcterms:modified xsi:type="dcterms:W3CDTF">2021-06-22T14:14:51Z</dcterms:modified>
  <cp:category/>
</cp:coreProperties>
</file>