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66" r:id="rId4"/>
    <p:sldId id="259" r:id="rId5"/>
    <p:sldId id="260" r:id="rId6"/>
    <p:sldId id="283" r:id="rId7"/>
    <p:sldId id="261" r:id="rId8"/>
    <p:sldId id="262" r:id="rId9"/>
    <p:sldId id="263" r:id="rId10"/>
    <p:sldId id="265" r:id="rId11"/>
    <p:sldId id="287" r:id="rId12"/>
    <p:sldId id="288" r:id="rId13"/>
    <p:sldId id="286"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Effra" panose="020B0603020203020204" pitchFamily="34" charset="0"/>
      <p:regular r:id="rId22"/>
      <p:bold r:id="rId23"/>
      <p:italic r:id="rId24"/>
    </p:embeddedFont>
    <p:embeddedFont>
      <p:font typeface="Effra Heavy" panose="020B0603020203020204" pitchFamily="34" charset="0"/>
      <p:bold r:id="rId25"/>
    </p:embeddedFont>
    <p:embeddedFont>
      <p:font typeface="Effra Light" panose="020B0403020203020204" pitchFamily="34" charset="0"/>
      <p:regular r:id="rId26"/>
    </p:embeddedFont>
    <p:embeddedFont>
      <p:font typeface="Georgia" panose="02040502050405020303" pitchFamily="18" charset="0"/>
      <p:regular r:id="rId27"/>
      <p:bold r:id="rId28"/>
      <p:italic r:id="rId29"/>
    </p:embeddedFont>
    <p:embeddedFont>
      <p:font typeface="Museo Slab 300" panose="02000000000000000000" pitchFamily="2" charset="77"/>
      <p:regular r:id="rId30"/>
      <p:italic r:id="rId31"/>
    </p:embeddedFont>
    <p:embeddedFont>
      <p:font typeface="Museo Slab 700" panose="02000000000000000000" pitchFamily="2" charset="77"/>
      <p:regular r:id="rId32"/>
      <p:bold r:id="rId33"/>
    </p:embeddedFont>
    <p:embeddedFont>
      <p:font typeface="Museo Slab 900" panose="02000000000000000000" pitchFamily="2" charset="77"/>
      <p:bold r:id="rId34"/>
    </p:embeddedFont>
    <p:embeddedFont>
      <p:font typeface="Verdana" panose="020B0604030504040204" pitchFamily="34" charset="0"/>
      <p:regular r:id="rId35"/>
      <p:bold r:id="rId36"/>
      <p:italic r:id="rId37"/>
      <p:boldItalic r:id="rId3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104" userDrawn="1">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9"/>
    <p:restoredTop sz="86395"/>
  </p:normalViewPr>
  <p:slideViewPr>
    <p:cSldViewPr snapToGrid="0">
      <p:cViewPr varScale="1">
        <p:scale>
          <a:sx n="100" d="100"/>
          <a:sy n="100" d="100"/>
        </p:scale>
        <p:origin x="184" y="280"/>
      </p:cViewPr>
      <p:guideLst>
        <p:guide orient="horz" pos="1104"/>
        <p:guide pos="720"/>
      </p:guideLst>
    </p:cSldViewPr>
  </p:slideViewPr>
  <p:outlineViewPr>
    <p:cViewPr>
      <p:scale>
        <a:sx n="33" d="100"/>
        <a:sy n="33" d="100"/>
      </p:scale>
      <p:origin x="0" y="-14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254885b62_0_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c254885b62_0_3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dirty="0"/>
          </a:p>
        </p:txBody>
      </p:sp>
      <p:sp>
        <p:nvSpPr>
          <p:cNvPr id="133" name="Google Shape;133;gc254885b62_0_3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86cf10550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c86cf10550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sz="1000" dirty="0">
              <a:latin typeface="Verdana"/>
              <a:ea typeface="Verdana"/>
              <a:cs typeface="Verdana"/>
              <a:sym typeface="Verdana"/>
            </a:endParaRPr>
          </a:p>
        </p:txBody>
      </p:sp>
      <p:sp>
        <p:nvSpPr>
          <p:cNvPr id="142" name="Google Shape;142;gc86cf10550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44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a2f76936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ca2f769369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None/>
            </a:pPr>
            <a:endParaRPr dirty="0">
              <a:latin typeface="Verdana"/>
              <a:ea typeface="Verdana"/>
              <a:cs typeface="Verdana"/>
              <a:sym typeface="Verdana"/>
            </a:endParaRPr>
          </a:p>
        </p:txBody>
      </p:sp>
      <p:sp>
        <p:nvSpPr>
          <p:cNvPr id="116" name="Google Shape;116;gca2f769369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a2f76936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ca2f769369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None/>
            </a:pPr>
            <a:endParaRPr dirty="0">
              <a:latin typeface="Verdana"/>
              <a:ea typeface="Verdana"/>
              <a:cs typeface="Verdana"/>
              <a:sym typeface="Verdana"/>
            </a:endParaRPr>
          </a:p>
        </p:txBody>
      </p:sp>
      <p:sp>
        <p:nvSpPr>
          <p:cNvPr id="116" name="Google Shape;116;gca2f769369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99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a2f76936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ca2f769369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None/>
            </a:pPr>
            <a:endParaRPr dirty="0">
              <a:latin typeface="Verdana"/>
              <a:ea typeface="Verdana"/>
              <a:cs typeface="Verdana"/>
              <a:sym typeface="Verdana"/>
            </a:endParaRPr>
          </a:p>
        </p:txBody>
      </p:sp>
      <p:sp>
        <p:nvSpPr>
          <p:cNvPr id="116" name="Google Shape;116;gca2f769369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55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7564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1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pic>
        <p:nvPicPr>
          <p:cNvPr id="21" name="Picture 7" descr="Picture 7"/>
          <p:cNvPicPr>
            <a:picLocks noChangeAspect="1"/>
          </p:cNvPicPr>
          <p:nvPr/>
        </p:nvPicPr>
        <p:blipFill>
          <a:blip r:embed="rId6"/>
          <a:stretch>
            <a:fillRect/>
          </a:stretch>
        </p:blipFill>
        <p:spPr>
          <a:xfrm>
            <a:off x="-4948" y="0"/>
            <a:ext cx="12201897" cy="6858000"/>
          </a:xfrm>
          <a:prstGeom prst="rect">
            <a:avLst/>
          </a:prstGeom>
          <a:ln w="12700">
            <a:miter lim="400000"/>
          </a:ln>
        </p:spPr>
      </p:pic>
      <p:sp>
        <p:nvSpPr>
          <p:cNvPr id="23"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24" name="Picture 11" descr="Picture 11"/>
          <p:cNvPicPr>
            <a:picLocks noChangeAspect="1"/>
          </p:cNvPicPr>
          <p:nvPr/>
        </p:nvPicPr>
        <p:blipFill>
          <a:blip r:embed="rId7"/>
          <a:stretch>
            <a:fillRect/>
          </a:stretch>
        </p:blipFill>
        <p:spPr>
          <a:xfrm>
            <a:off x="1066799" y="650904"/>
            <a:ext cx="3874959" cy="654924"/>
          </a:xfrm>
          <a:prstGeom prst="rect">
            <a:avLst/>
          </a:prstGeom>
          <a:ln w="12700">
            <a:miter lim="400000"/>
          </a:ln>
        </p:spPr>
      </p:pic>
      <p:sp>
        <p:nvSpPr>
          <p:cNvPr id="25" name="Straight Connector 12"/>
          <p:cNvSpPr/>
          <p:nvPr/>
        </p:nvSpPr>
        <p:spPr>
          <a:xfrm>
            <a:off x="1066800" y="4793200"/>
            <a:ext cx="10058400" cy="1"/>
          </a:xfrm>
          <a:prstGeom prst="line">
            <a:avLst/>
          </a:prstGeom>
          <a:ln w="25400" cap="rnd">
            <a:solidFill>
              <a:srgbClr val="FFFFFF"/>
            </a:solidFill>
            <a:prstDash val="sysDot"/>
          </a:ln>
        </p:spPr>
        <p:txBody>
          <a:bodyPr lIns="45719" rIns="45719"/>
          <a:lstStyle/>
          <a:p>
            <a:endParaRPr/>
          </a:p>
        </p:txBody>
      </p:sp>
      <p:pic>
        <p:nvPicPr>
          <p:cNvPr id="26" name="Picture 14" descr="Picture 14"/>
          <p:cNvPicPr>
            <a:picLocks noChangeAspect="1"/>
          </p:cNvPicPr>
          <p:nvPr/>
        </p:nvPicPr>
        <p:blipFill>
          <a:blip r:embed="rId8"/>
          <a:stretch>
            <a:fillRect/>
          </a:stretch>
        </p:blipFill>
        <p:spPr>
          <a:xfrm>
            <a:off x="1066799" y="1883087"/>
            <a:ext cx="6489978" cy="2388677"/>
          </a:xfrm>
          <a:prstGeom prst="rect">
            <a:avLst/>
          </a:prstGeom>
          <a:ln w="12700">
            <a:miter lim="400000"/>
          </a:ln>
        </p:spPr>
      </p:pic>
      <p:sp>
        <p:nvSpPr>
          <p:cNvPr id="13" name="Title 2">
            <a:extLst>
              <a:ext uri="{FF2B5EF4-FFF2-40B4-BE49-F238E27FC236}">
                <a16:creationId xmlns:a16="http://schemas.microsoft.com/office/drawing/2014/main" id="{FBA33D30-2E7A-3D4C-A912-C8C4253DEA3D}"/>
              </a:ext>
            </a:extLst>
          </p:cNvPr>
          <p:cNvSpPr>
            <a:spLocks noGrp="1"/>
          </p:cNvSpPr>
          <p:nvPr>
            <p:ph type="title" hasCustomPrompt="1"/>
          </p:nvPr>
        </p:nvSpPr>
        <p:spPr>
          <a:xfrm>
            <a:off x="1061852" y="5069122"/>
            <a:ext cx="10138504" cy="654924"/>
          </a:xfrm>
        </p:spPr>
        <p:txBody>
          <a:bodyPr>
            <a:noAutofit/>
          </a:bodyPr>
          <a:lstStyle>
            <a:lvl1pPr>
              <a:defRPr sz="2000" b="1" i="0">
                <a:solidFill>
                  <a:schemeClr val="bg1"/>
                </a:solidFill>
                <a:latin typeface="Museo Slab 700" panose="02000000000000000000" pitchFamily="2" charset="77"/>
              </a:defRPr>
            </a:lvl1pPr>
          </a:lstStyle>
          <a:p>
            <a:r>
              <a:rPr lang="en-US" dirty="0"/>
              <a:t>SUBTITLE OF PRESENTATION • DATE • Presenter Name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ed, Bullets, 3 Photos">
    <p:spTree>
      <p:nvGrpSpPr>
        <p:cNvPr id="1" name=""/>
        <p:cNvGrpSpPr/>
        <p:nvPr/>
      </p:nvGrpSpPr>
      <p:grpSpPr>
        <a:xfrm>
          <a:off x="0" y="0"/>
          <a:ext cx="0" cy="0"/>
          <a:chOff x="0" y="0"/>
          <a:chExt cx="0" cy="0"/>
        </a:xfrm>
      </p:grpSpPr>
      <p:sp>
        <p:nvSpPr>
          <p:cNvPr id="128" name="Body Level One…"/>
          <p:cNvSpPr txBox="1">
            <a:spLocks noGrp="1"/>
          </p:cNvSpPr>
          <p:nvPr>
            <p:ph type="body" sz="quarter" idx="1" hasCustomPrompt="1"/>
          </p:nvPr>
        </p:nvSpPr>
        <p:spPr>
          <a:xfrm>
            <a:off x="1066800" y="2225714"/>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2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30" name="Picture Placeholder 2"/>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31" name="Picture Placeholder 2"/>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32" name="Picture Placeholder 2"/>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33"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d &amp; Headshot Photos With Title">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41" name="Picture Placeholder 2"/>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42" name="Picture Placeholder 2"/>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43" name="Picture Placeholder 2"/>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44" name="Body Level One…"/>
          <p:cNvSpPr txBox="1">
            <a:spLocks noGrp="1"/>
          </p:cNvSpPr>
          <p:nvPr>
            <p:ph type="body" sz="quarter" idx="1" hasCustomPrompt="1"/>
          </p:nvPr>
        </p:nvSpPr>
        <p:spPr>
          <a:xfrm>
            <a:off x="1919222" y="5076073"/>
            <a:ext cx="2603008" cy="564331"/>
          </a:xfrm>
          <a:prstGeom prst="rect">
            <a:avLst/>
          </a:prstGeom>
        </p:spPr>
        <p:txBody>
          <a:bodyPr lIns="0" tIns="0" rIns="0" bIns="0">
            <a:normAutofit/>
          </a:bodyPr>
          <a:lstStyle>
            <a:lvl1pPr marL="0" indent="0" algn="ctr">
              <a:buSzTx/>
              <a:buFontTx/>
              <a:buNone/>
              <a:defRPr sz="1800" b="1">
                <a:solidFill>
                  <a:srgbClr val="AB1500"/>
                </a:solidFill>
                <a:latin typeface="Museo Slab 700"/>
                <a:ea typeface="Museo Slab 700"/>
                <a:cs typeface="Museo Slab 700"/>
                <a:sym typeface="Museo Slab 700"/>
              </a:defRPr>
            </a:lvl1pPr>
            <a:lvl2pPr marL="0" indent="11113" algn="ctr">
              <a:buSzTx/>
              <a:buFontTx/>
              <a:buNone/>
              <a:defRPr sz="1800" b="1">
                <a:solidFill>
                  <a:srgbClr val="AB1500"/>
                </a:solidFill>
                <a:latin typeface="Museo Slab 700"/>
                <a:ea typeface="Museo Slab 700"/>
                <a:cs typeface="Museo Slab 700"/>
                <a:sym typeface="Museo Slab 700"/>
              </a:defRPr>
            </a:lvl2pPr>
            <a:lvl3pPr marL="0" indent="236536" algn="ctr">
              <a:buSzTx/>
              <a:buFontTx/>
              <a:buNone/>
              <a:defRPr sz="1800" b="1">
                <a:solidFill>
                  <a:srgbClr val="AB1500"/>
                </a:solidFill>
                <a:latin typeface="Museo Slab 700"/>
                <a:ea typeface="Museo Slab 700"/>
                <a:cs typeface="Museo Slab 700"/>
                <a:sym typeface="Museo Slab 700"/>
              </a:defRPr>
            </a:lvl3pPr>
            <a:lvl4pPr marL="0" indent="1371600" algn="ctr">
              <a:buSzTx/>
              <a:buFontTx/>
              <a:buNone/>
              <a:defRPr sz="1800" b="1">
                <a:solidFill>
                  <a:srgbClr val="AB1500"/>
                </a:solidFill>
                <a:latin typeface="Museo Slab 700"/>
                <a:ea typeface="Museo Slab 700"/>
                <a:cs typeface="Museo Slab 700"/>
                <a:sym typeface="Museo Slab 700"/>
              </a:defRPr>
            </a:lvl4pPr>
            <a:lvl5pPr marL="0" indent="1828800" algn="ctr">
              <a:buSzTx/>
              <a:buFontTx/>
              <a:buNone/>
              <a:defRPr sz="1800" b="1">
                <a:solidFill>
                  <a:srgbClr val="AB1500"/>
                </a:solidFill>
                <a:latin typeface="Museo Slab 700"/>
                <a:ea typeface="Museo Slab 700"/>
                <a:cs typeface="Museo Slab 700"/>
                <a:sym typeface="Museo Slab 700"/>
              </a:defRPr>
            </a:lvl5pPr>
          </a:lstStyle>
          <a:p>
            <a:r>
              <a:t>Name</a:t>
            </a:r>
          </a:p>
          <a:p>
            <a:pPr lvl="1"/>
            <a:endParaRPr/>
          </a:p>
          <a:p>
            <a:pPr lvl="2"/>
            <a:endParaRPr/>
          </a:p>
          <a:p>
            <a:pPr lvl="3"/>
            <a:endParaRPr/>
          </a:p>
          <a:p>
            <a:pPr lvl="4"/>
            <a:endParaRPr/>
          </a:p>
        </p:txBody>
      </p:sp>
      <p:sp>
        <p:nvSpPr>
          <p:cNvPr id="145" name="Text Placeholder 2"/>
          <p:cNvSpPr>
            <a:spLocks noGrp="1"/>
          </p:cNvSpPr>
          <p:nvPr>
            <p:ph type="body" sz="quarter" idx="16" hasCustomPrompt="1"/>
          </p:nvPr>
        </p:nvSpPr>
        <p:spPr>
          <a:xfrm>
            <a:off x="4777925"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6" name="Text Placeholder 2"/>
          <p:cNvSpPr>
            <a:spLocks noGrp="1"/>
          </p:cNvSpPr>
          <p:nvPr>
            <p:ph type="body" sz="quarter" idx="17" hasCustomPrompt="1"/>
          </p:nvPr>
        </p:nvSpPr>
        <p:spPr>
          <a:xfrm>
            <a:off x="7598126"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7" name="1-Line Headline Here"/>
          <p:cNvSpPr txBox="1">
            <a:spLocks noGrp="1"/>
          </p:cNvSpPr>
          <p:nvPr>
            <p:ph type="title" hasCustomPrompt="1"/>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Slide Photo">
    <p:spTree>
      <p:nvGrpSpPr>
        <p:cNvPr id="1" name=""/>
        <p:cNvGrpSpPr/>
        <p:nvPr/>
      </p:nvGrpSpPr>
      <p:grpSpPr>
        <a:xfrm>
          <a:off x="0" y="0"/>
          <a:ext cx="0" cy="0"/>
          <a:chOff x="0" y="0"/>
          <a:chExt cx="0" cy="0"/>
        </a:xfrm>
      </p:grpSpPr>
      <p:sp>
        <p:nvSpPr>
          <p:cNvPr id="154" name="Picture Placeholder 2"/>
          <p:cNvSpPr>
            <a:spLocks noGrp="1"/>
          </p:cNvSpPr>
          <p:nvPr>
            <p:ph type="pic" idx="13"/>
          </p:nvPr>
        </p:nvSpPr>
        <p:spPr>
          <a:xfrm>
            <a:off x="212244" y="0"/>
            <a:ext cx="11758085" cy="6858000"/>
          </a:xfrm>
          <a:prstGeom prst="rect">
            <a:avLst/>
          </a:prstGeom>
        </p:spPr>
        <p:txBody>
          <a:bodyPr lIns="91439" rIns="91439"/>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rge Photo With Caption">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63" name="Body Level One…"/>
          <p:cNvSpPr txBox="1">
            <a:spLocks noGrp="1"/>
          </p:cNvSpPr>
          <p:nvPr>
            <p:ph type="body" sz="quarter" idx="1" hasCustomPrompt="1"/>
          </p:nvPr>
        </p:nvSpPr>
        <p:spPr>
          <a:xfrm>
            <a:off x="1066800" y="5493334"/>
            <a:ext cx="10058400" cy="616650"/>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Photo Caption Here</a:t>
            </a:r>
          </a:p>
          <a:p>
            <a:pPr lvl="1"/>
            <a:endParaRPr/>
          </a:p>
          <a:p>
            <a:pPr lvl="2"/>
            <a:endParaRPr/>
          </a:p>
          <a:p>
            <a:pPr lvl="3"/>
            <a:endParaRPr/>
          </a:p>
          <a:p>
            <a:pPr lvl="4"/>
            <a:endParaRPr/>
          </a:p>
        </p:txBody>
      </p:sp>
      <p:sp>
        <p:nvSpPr>
          <p:cNvPr id="164"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65"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66"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167"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68" name="Picture Placeholder 2"/>
          <p:cNvSpPr>
            <a:spLocks noGrp="1"/>
          </p:cNvSpPr>
          <p:nvPr>
            <p:ph type="pic" idx="13"/>
          </p:nvPr>
        </p:nvSpPr>
        <p:spPr>
          <a:xfrm>
            <a:off x="1087119" y="1320800"/>
            <a:ext cx="10038082" cy="4010936"/>
          </a:xfrm>
          <a:prstGeom prst="rect">
            <a:avLst/>
          </a:prstGeom>
        </p:spPr>
        <p:txBody>
          <a:bodyPr lIns="91439" rIns="91439"/>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 Photos With Captions">
    <p:spTree>
      <p:nvGrpSpPr>
        <p:cNvPr id="1" name=""/>
        <p:cNvGrpSpPr/>
        <p:nvPr/>
      </p:nvGrpSpPr>
      <p:grpSpPr>
        <a:xfrm>
          <a:off x="0" y="0"/>
          <a:ext cx="0" cy="0"/>
          <a:chOff x="0" y="0"/>
          <a:chExt cx="0" cy="0"/>
        </a:xfrm>
      </p:grpSpPr>
      <p:pic>
        <p:nvPicPr>
          <p:cNvPr id="175"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76" name="Body Level One…"/>
          <p:cNvSpPr txBox="1">
            <a:spLocks noGrp="1"/>
          </p:cNvSpPr>
          <p:nvPr>
            <p:ph type="body" sz="quarter" idx="1" hasCustomPrompt="1"/>
          </p:nvPr>
        </p:nvSpPr>
        <p:spPr>
          <a:xfrm>
            <a:off x="1066800" y="5493336"/>
            <a:ext cx="4926497" cy="372973"/>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Short Caption Here</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78"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79"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180"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81" name="Picture Placeholder 2"/>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182" name="Picture Placeholder 2"/>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183" name="Text Placeholder 2"/>
          <p:cNvSpPr>
            <a:spLocks noGrp="1"/>
          </p:cNvSpPr>
          <p:nvPr>
            <p:ph type="body" sz="quarter" idx="15" hasCustomPrompt="1"/>
          </p:nvPr>
        </p:nvSpPr>
        <p:spPr>
          <a:xfrm>
            <a:off x="6195831" y="5493336"/>
            <a:ext cx="4949688" cy="350114"/>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stStyle>
          <a:p>
            <a:r>
              <a:t>Short Caption Here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838200" y="957791"/>
            <a:ext cx="2949523" cy="245776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3000"/>
              <a:buFont typeface="Verdana"/>
              <a:buNone/>
              <a:defRPr sz="30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6"/>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9pPr>
          </a:lstStyle>
          <a:p>
            <a:fld id="{00000000-1234-1234-1234-123412341234}" type="slidenum">
              <a:rPr lang="en-US" smtClean="0"/>
              <a:pPr/>
              <a:t>‹#›</a:t>
            </a:fld>
            <a:endParaRPr lang="en-US"/>
          </a:p>
        </p:txBody>
      </p:sp>
      <p:sp>
        <p:nvSpPr>
          <p:cNvPr id="25" name="Google Shape;25;p6"/>
          <p:cNvSpPr txBox="1">
            <a:spLocks noGrp="1"/>
          </p:cNvSpPr>
          <p:nvPr>
            <p:ph type="body" idx="1"/>
          </p:nvPr>
        </p:nvSpPr>
        <p:spPr>
          <a:xfrm>
            <a:off x="3944471" y="957786"/>
            <a:ext cx="7409331" cy="4817236"/>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50000"/>
              </a:lnSpc>
              <a:spcBef>
                <a:spcPts val="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0649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ion 2">
    <p:spTree>
      <p:nvGrpSpPr>
        <p:cNvPr id="1" name=""/>
        <p:cNvGrpSpPr/>
        <p:nvPr/>
      </p:nvGrpSpPr>
      <p:grpSpPr>
        <a:xfrm>
          <a:off x="0" y="0"/>
          <a:ext cx="0" cy="0"/>
          <a:chOff x="0" y="0"/>
          <a:chExt cx="0" cy="0"/>
        </a:xfrm>
      </p:grpSpPr>
      <p:pic>
        <p:nvPicPr>
          <p:cNvPr id="33" name="Picture 7" descr="Picture 7"/>
          <p:cNvPicPr>
            <a:picLocks noChangeAspect="1"/>
          </p:cNvPicPr>
          <p:nvPr/>
        </p:nvPicPr>
        <p:blipFill>
          <a:blip r:embed="rId2"/>
          <a:stretch>
            <a:fillRect/>
          </a:stretch>
        </p:blipFill>
        <p:spPr>
          <a:xfrm>
            <a:off x="-4948" y="0"/>
            <a:ext cx="12201897" cy="6858000"/>
          </a:xfrm>
          <a:prstGeom prst="rect">
            <a:avLst/>
          </a:prstGeom>
          <a:ln w="12700">
            <a:miter lim="400000"/>
          </a:ln>
        </p:spPr>
      </p:pic>
      <p:sp>
        <p:nvSpPr>
          <p:cNvPr id="34" name="PLACEYOUR PRESENTATION NAME HERE"/>
          <p:cNvSpPr txBox="1">
            <a:spLocks noGrp="1"/>
          </p:cNvSpPr>
          <p:nvPr>
            <p:ph type="title" hasCustomPrompt="1"/>
          </p:nvPr>
        </p:nvSpPr>
        <p:spPr>
          <a:xfrm>
            <a:off x="1029221" y="1473012"/>
            <a:ext cx="6962386" cy="2964690"/>
          </a:xfrm>
          <a:prstGeom prst="rect">
            <a:avLst/>
          </a:prstGeom>
        </p:spPr>
        <p:txBody>
          <a:bodyPr lIns="0" tIns="0" rIns="0" bIns="0" anchor="t">
            <a:normAutofit/>
          </a:bodyPr>
          <a:lstStyle>
            <a:lvl1pPr>
              <a:lnSpc>
                <a:spcPts val="5500"/>
              </a:lnSpc>
              <a:defRPr sz="7000" b="1">
                <a:solidFill>
                  <a:srgbClr val="FFFFFF"/>
                </a:solidFill>
                <a:latin typeface="Effra Heavy"/>
                <a:ea typeface="Effra Heavy"/>
                <a:cs typeface="Effra Heavy"/>
                <a:sym typeface="Effra Heavy"/>
              </a:defRPr>
            </a:lvl1pPr>
          </a:lstStyle>
          <a:p>
            <a:r>
              <a:t>PLACEYOUR PRESENTATION NAME HERE</a:t>
            </a:r>
          </a:p>
        </p:txBody>
      </p:sp>
      <p:sp>
        <p:nvSpPr>
          <p:cNvPr id="35" name="Body Level One…"/>
          <p:cNvSpPr txBox="1">
            <a:spLocks noGrp="1"/>
          </p:cNvSpPr>
          <p:nvPr>
            <p:ph type="body" sz="quarter" idx="1" hasCustomPrompt="1"/>
          </p:nvPr>
        </p:nvSpPr>
        <p:spPr>
          <a:xfrm>
            <a:off x="1066800" y="4655811"/>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37"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38"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39"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Line Hed &amp; Paragraph">
    <p:spTree>
      <p:nvGrpSpPr>
        <p:cNvPr id="1" name=""/>
        <p:cNvGrpSpPr/>
        <p:nvPr/>
      </p:nvGrpSpPr>
      <p:grpSpPr>
        <a:xfrm>
          <a:off x="0" y="0"/>
          <a:ext cx="0" cy="0"/>
          <a:chOff x="0" y="0"/>
          <a:chExt cx="0" cy="0"/>
        </a:xfrm>
      </p:grpSpPr>
      <p:pic>
        <p:nvPicPr>
          <p:cNvPr id="4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4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4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4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50"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51"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
        <p:nvSpPr>
          <p:cNvPr id="52" name="Body Level One…"/>
          <p:cNvSpPr txBox="1">
            <a:spLocks noGrp="1"/>
          </p:cNvSpPr>
          <p:nvPr>
            <p:ph type="body" sz="half" idx="1" hasCustomPrompt="1"/>
          </p:nvPr>
        </p:nvSpPr>
        <p:spPr>
          <a:xfrm>
            <a:off x="1066800" y="2190126"/>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Line Hed &amp; Bullets">
    <p:spTree>
      <p:nvGrpSpPr>
        <p:cNvPr id="1" name=""/>
        <p:cNvGrpSpPr/>
        <p:nvPr/>
      </p:nvGrpSpPr>
      <p:grpSpPr>
        <a:xfrm>
          <a:off x="0" y="0"/>
          <a:ext cx="0" cy="0"/>
          <a:chOff x="0" y="0"/>
          <a:chExt cx="0" cy="0"/>
        </a:xfrm>
      </p:grpSpPr>
      <p:pic>
        <p:nvPicPr>
          <p:cNvPr id="60"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1"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2"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3"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4"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6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66" name="Body Level One…"/>
          <p:cNvSpPr txBox="1">
            <a:spLocks noGrp="1"/>
          </p:cNvSpPr>
          <p:nvPr>
            <p:ph type="body" sz="half" idx="1" hasCustomPrompt="1"/>
          </p:nvPr>
        </p:nvSpPr>
        <p:spPr>
          <a:xfrm>
            <a:off x="1066800" y="2220607"/>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67"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74"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75"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76"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77"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78"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79" name="Body Level One…"/>
          <p:cNvSpPr txBox="1">
            <a:spLocks noGrp="1"/>
          </p:cNvSpPr>
          <p:nvPr>
            <p:ph type="body" sz="half" idx="1" hasCustomPrompt="1"/>
          </p:nvPr>
        </p:nvSpPr>
        <p:spPr>
          <a:xfrm>
            <a:off x="1066800" y="2626580"/>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a:t>
            </a:r>
          </a:p>
          <a:p>
            <a:pPr lvl="1"/>
            <a:endParaRPr/>
          </a:p>
          <a:p>
            <a:pPr lvl="2"/>
            <a:endParaRPr/>
          </a:p>
          <a:p>
            <a:pPr lvl="3"/>
            <a:endParaRPr/>
          </a:p>
          <a:p>
            <a:pPr lvl="4"/>
            <a:endParaRPr/>
          </a:p>
        </p:txBody>
      </p:sp>
      <p:sp>
        <p:nvSpPr>
          <p:cNvPr id="8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81"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Line Hed &amp; Bullets">
    <p:spTree>
      <p:nvGrpSpPr>
        <p:cNvPr id="1" name=""/>
        <p:cNvGrpSpPr/>
        <p:nvPr/>
      </p:nvGrpSpPr>
      <p:grpSpPr>
        <a:xfrm>
          <a:off x="0" y="0"/>
          <a:ext cx="0" cy="0"/>
          <a:chOff x="0" y="0"/>
          <a:chExt cx="0" cy="0"/>
        </a:xfrm>
      </p:grpSpPr>
      <p:sp>
        <p:nvSpPr>
          <p:cNvPr id="88" name="Body Level One…"/>
          <p:cNvSpPr txBox="1">
            <a:spLocks noGrp="1"/>
          </p:cNvSpPr>
          <p:nvPr>
            <p:ph type="body" sz="half" idx="1" hasCustomPrompt="1"/>
          </p:nvPr>
        </p:nvSpPr>
        <p:spPr>
          <a:xfrm>
            <a:off x="1066800" y="2657061"/>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8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Line Hed, Bullets, Photo">
    <p:spTree>
      <p:nvGrpSpPr>
        <p:cNvPr id="1" name=""/>
        <p:cNvGrpSpPr/>
        <p:nvPr/>
      </p:nvGrpSpPr>
      <p:grpSpPr>
        <a:xfrm>
          <a:off x="0" y="0"/>
          <a:ext cx="0" cy="0"/>
          <a:chOff x="0" y="0"/>
          <a:chExt cx="0" cy="0"/>
        </a:xfrm>
      </p:grpSpPr>
      <p:sp>
        <p:nvSpPr>
          <p:cNvPr id="97" name="Body Level One…"/>
          <p:cNvSpPr txBox="1">
            <a:spLocks noGrp="1"/>
          </p:cNvSpPr>
          <p:nvPr>
            <p:ph type="body" sz="quarter" idx="1" hasCustomPrompt="1"/>
          </p:nvPr>
        </p:nvSpPr>
        <p:spPr>
          <a:xfrm>
            <a:off x="1066800" y="2673410"/>
            <a:ext cx="4533900" cy="2776207"/>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9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9" name="Picture Placeholder 2"/>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0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Hed, Bullets, Photo">
    <p:spTree>
      <p:nvGrpSpPr>
        <p:cNvPr id="1" name=""/>
        <p:cNvGrpSpPr/>
        <p:nvPr/>
      </p:nvGrpSpPr>
      <p:grpSpPr>
        <a:xfrm>
          <a:off x="0" y="0"/>
          <a:ext cx="0" cy="0"/>
          <a:chOff x="0" y="0"/>
          <a:chExt cx="0" cy="0"/>
        </a:xfrm>
      </p:grpSpPr>
      <p:sp>
        <p:nvSpPr>
          <p:cNvPr id="107" name="Body Level One…"/>
          <p:cNvSpPr txBox="1">
            <a:spLocks noGrp="1"/>
          </p:cNvSpPr>
          <p:nvPr>
            <p:ph type="body" sz="quarter" idx="1" hasCustomPrompt="1"/>
          </p:nvPr>
        </p:nvSpPr>
        <p:spPr>
          <a:xfrm>
            <a:off x="1066800" y="2200971"/>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0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09" name="Picture Placeholder 2"/>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10"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Hed, Bullets, 2 Photos">
    <p:spTree>
      <p:nvGrpSpPr>
        <p:cNvPr id="1" name=""/>
        <p:cNvGrpSpPr/>
        <p:nvPr/>
      </p:nvGrpSpPr>
      <p:grpSpPr>
        <a:xfrm>
          <a:off x="0" y="0"/>
          <a:ext cx="0" cy="0"/>
          <a:chOff x="0" y="0"/>
          <a:chExt cx="0" cy="0"/>
        </a:xfrm>
      </p:grpSpPr>
      <p:sp>
        <p:nvSpPr>
          <p:cNvPr id="117" name="Body Level One…"/>
          <p:cNvSpPr txBox="1">
            <a:spLocks noGrp="1"/>
          </p:cNvSpPr>
          <p:nvPr>
            <p:ph type="body" sz="quarter" idx="1" hasCustomPrompt="1"/>
          </p:nvPr>
        </p:nvSpPr>
        <p:spPr>
          <a:xfrm>
            <a:off x="1066800" y="2241611"/>
            <a:ext cx="4161183" cy="2618859"/>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1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19" name="Picture Placeholder 2"/>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20" name="Picture Placeholder 2"/>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21"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17"/>
          <a:stretch>
            <a:fillRect/>
          </a:stretch>
        </p:blipFill>
        <p:spPr>
          <a:xfrm>
            <a:off x="11975699" y="0"/>
            <a:ext cx="216302" cy="6858000"/>
          </a:xfrm>
          <a:prstGeom prst="rect">
            <a:avLst/>
          </a:prstGeom>
          <a:ln w="12700">
            <a:miter lim="400000"/>
          </a:ln>
        </p:spPr>
      </p:pic>
      <p:pic>
        <p:nvPicPr>
          <p:cNvPr id="3" name="Picture 15" descr="Picture 15"/>
          <p:cNvPicPr>
            <a:picLocks noChangeAspect="1"/>
          </p:cNvPicPr>
          <p:nvPr/>
        </p:nvPicPr>
        <p:blipFill>
          <a:blip r:embed="rId18"/>
          <a:stretch>
            <a:fillRect/>
          </a:stretch>
        </p:blipFill>
        <p:spPr>
          <a:xfrm>
            <a:off x="0" y="0"/>
            <a:ext cx="216301" cy="6858000"/>
          </a:xfrm>
          <a:prstGeom prst="rect">
            <a:avLst/>
          </a:prstGeom>
          <a:ln w="12700">
            <a:miter lim="400000"/>
          </a:ln>
        </p:spPr>
      </p:pic>
      <p:pic>
        <p:nvPicPr>
          <p:cNvPr id="4" name="Picture 18" descr="Picture 18"/>
          <p:cNvPicPr>
            <a:picLocks noChangeAspect="1"/>
          </p:cNvPicPr>
          <p:nvPr/>
        </p:nvPicPr>
        <p:blipFill>
          <a:blip r:embed="rId19"/>
          <a:stretch>
            <a:fillRect/>
          </a:stretch>
        </p:blipFill>
        <p:spPr>
          <a:xfrm>
            <a:off x="1066800" y="381250"/>
            <a:ext cx="2609241" cy="440998"/>
          </a:xfrm>
          <a:prstGeom prst="rect">
            <a:avLst/>
          </a:prstGeom>
          <a:ln w="12700">
            <a:miter lim="400000"/>
          </a:ln>
        </p:spPr>
      </p:pic>
      <p:pic>
        <p:nvPicPr>
          <p:cNvPr id="5" name="Picture 22" descr="Picture 22"/>
          <p:cNvPicPr>
            <a:picLocks noChangeAspect="1"/>
          </p:cNvPicPr>
          <p:nvPr/>
        </p:nvPicPr>
        <p:blipFill>
          <a:blip r:embed="rId20"/>
          <a:stretch>
            <a:fillRect/>
          </a:stretch>
        </p:blipFill>
        <p:spPr>
          <a:xfrm>
            <a:off x="1066800" y="6162804"/>
            <a:ext cx="1021876" cy="376108"/>
          </a:xfrm>
          <a:prstGeom prst="rect">
            <a:avLst/>
          </a:prstGeom>
          <a:ln w="12700">
            <a:miter lim="400000"/>
          </a:ln>
        </p:spPr>
      </p:pic>
      <p:sp>
        <p:nvSpPr>
          <p:cNvPr id="6"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000" b="1">
                <a:solidFill>
                  <a:srgbClr val="888888"/>
                </a:solidFill>
                <a:latin typeface="Museo Slab 900"/>
                <a:ea typeface="Museo Slab 900"/>
                <a:cs typeface="Museo Slab 900"/>
                <a:sym typeface="Museo Slab 900"/>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1pPr>
      <a:lvl2pPr marL="0" marR="0" indent="457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2pPr>
      <a:lvl3pPr marL="0" marR="0" indent="914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3pPr>
      <a:lvl4pPr marL="0" marR="0" indent="1371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4pPr>
      <a:lvl5pPr marL="0" marR="0" indent="18288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5pPr>
      <a:lvl6pPr marL="0" marR="0" indent="22860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6pPr>
      <a:lvl7pPr marL="0" marR="0" indent="2743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7pPr>
      <a:lvl8pPr marL="0" marR="0" indent="3200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8pPr>
      <a:lvl9pPr marL="0" marR="0" indent="3657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2E1C-9C73-C34B-8C38-B887A2808267}"/>
              </a:ext>
            </a:extLst>
          </p:cNvPr>
          <p:cNvSpPr>
            <a:spLocks noGrp="1"/>
          </p:cNvSpPr>
          <p:nvPr>
            <p:ph type="title"/>
          </p:nvPr>
        </p:nvSpPr>
        <p:spPr/>
        <p:txBody>
          <a:bodyPr/>
          <a:lstStyle/>
          <a:p>
            <a:r>
              <a:rPr lang="en-US" dirty="0"/>
              <a:t>CLINICAL BILLING PROPOSAL – April 16, 2021</a:t>
            </a:r>
            <a:br>
              <a:rPr lang="en-US" dirty="0"/>
            </a:br>
            <a:endParaRPr lang="en-US" dirty="0"/>
          </a:p>
        </p:txBody>
      </p:sp>
      <p:sp>
        <p:nvSpPr>
          <p:cNvPr id="20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Title 3">
            <a:extLst>
              <a:ext uri="{FF2B5EF4-FFF2-40B4-BE49-F238E27FC236}">
                <a16:creationId xmlns:a16="http://schemas.microsoft.com/office/drawing/2014/main" id="{63BC5CBB-99EB-9B40-B4E3-E8C0EF9999AC}"/>
              </a:ext>
            </a:extLst>
          </p:cNvPr>
          <p:cNvSpPr txBox="1">
            <a:spLocks noGrp="1"/>
          </p:cNvSpPr>
          <p:nvPr>
            <p:ph type="title"/>
          </p:nvPr>
        </p:nvSpPr>
        <p:spPr>
          <a:xfrm>
            <a:off x="6626181" y="428233"/>
            <a:ext cx="4574175" cy="462374"/>
          </a:xfrm>
          <a:prstGeom prst="rect">
            <a:avLst/>
          </a:prstGeom>
        </p:spPr>
        <p:txBody>
          <a:bodyPr>
            <a:noAutofit/>
          </a:bodyPr>
          <a:lstStyle>
            <a:lvl1pPr defTabSz="694944">
              <a:defRPr sz="3040"/>
            </a:lvl1pPr>
          </a:lstStyle>
          <a:p>
            <a:pPr algn="r"/>
            <a:r>
              <a:rPr lang="en-US" sz="2000" dirty="0">
                <a:solidFill>
                  <a:srgbClr val="990000"/>
                </a:solidFill>
              </a:rPr>
              <a:t>Working Group Members</a:t>
            </a:r>
            <a:endParaRPr sz="2000" dirty="0">
              <a:solidFill>
                <a:srgbClr val="990000"/>
              </a:solidFill>
            </a:endParaRPr>
          </a:p>
        </p:txBody>
      </p:sp>
      <p:sp>
        <p:nvSpPr>
          <p:cNvPr id="9" name="Google Shape;120;gca2f769369_0_0">
            <a:extLst>
              <a:ext uri="{FF2B5EF4-FFF2-40B4-BE49-F238E27FC236}">
                <a16:creationId xmlns:a16="http://schemas.microsoft.com/office/drawing/2014/main" id="{33B775ED-923E-E842-BB70-BDB8EE449140}"/>
              </a:ext>
            </a:extLst>
          </p:cNvPr>
          <p:cNvSpPr txBox="1">
            <a:spLocks noGrp="1"/>
          </p:cNvSpPr>
          <p:nvPr>
            <p:ph type="body" idx="1"/>
          </p:nvPr>
        </p:nvSpPr>
        <p:spPr>
          <a:xfrm>
            <a:off x="925034" y="962589"/>
            <a:ext cx="9503816" cy="4940512"/>
          </a:xfrm>
          <a:prstGeom prst="rect">
            <a:avLst/>
          </a:prstGeom>
          <a:noFill/>
          <a:ln>
            <a:noFill/>
          </a:ln>
        </p:spPr>
        <p:txBody>
          <a:bodyPr spcFirstLastPara="1" wrap="square" lIns="91425" tIns="45700" rIns="91425" bIns="45700" anchor="t" anchorCtr="0">
            <a:noAutofit/>
          </a:bodyPr>
          <a:lstStyle/>
          <a:p>
            <a:pPr marL="152400" indent="0">
              <a:lnSpc>
                <a:spcPct val="100000"/>
              </a:lnSpc>
              <a:spcAft>
                <a:spcPts val="300"/>
              </a:spcAft>
              <a:buNone/>
            </a:pPr>
            <a:r>
              <a:rPr lang="en-US" b="1" dirty="0">
                <a:solidFill>
                  <a:schemeClr val="tx1"/>
                </a:solidFill>
                <a:latin typeface="Verdana" panose="020B0604030504040204" pitchFamily="34" charset="0"/>
                <a:ea typeface="Verdana" panose="020B0604030504040204" pitchFamily="34" charset="0"/>
              </a:rPr>
              <a:t>Co-Chairs:  </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Spencer Busia, Assistant Dean for Finance &amp; Administration for Dental School</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Lisa Layton, CPMP Controller, Stony Brook Medicine</a:t>
            </a:r>
            <a:endParaRPr lang="en-US" b="1" dirty="0">
              <a:solidFill>
                <a:schemeClr val="tx1"/>
              </a:solidFill>
              <a:latin typeface="Verdana" panose="020B0604030504040204" pitchFamily="34" charset="0"/>
              <a:ea typeface="Verdana" panose="020B0604030504040204" pitchFamily="34" charset="0"/>
            </a:endParaRPr>
          </a:p>
          <a:p>
            <a:pPr marL="152400" indent="0">
              <a:lnSpc>
                <a:spcPct val="100000"/>
              </a:lnSpc>
              <a:spcBef>
                <a:spcPts val="600"/>
              </a:spcBef>
              <a:spcAft>
                <a:spcPts val="300"/>
              </a:spcAft>
              <a:buNone/>
            </a:pPr>
            <a:r>
              <a:rPr lang="en-US" b="1" dirty="0">
                <a:solidFill>
                  <a:schemeClr val="tx1"/>
                </a:solidFill>
                <a:latin typeface="Verdana" panose="020B0604030504040204" pitchFamily="34" charset="0"/>
                <a:ea typeface="Verdana" panose="020B0604030504040204" pitchFamily="34" charset="0"/>
              </a:rPr>
              <a:t>Members: </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Suzanne Shane (Gen Counsel) </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Donna Ferrara (PA programs) </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Pat </a:t>
            </a:r>
            <a:r>
              <a:rPr lang="en-US" dirty="0" err="1">
                <a:solidFill>
                  <a:schemeClr val="tx1"/>
                </a:solidFill>
                <a:latin typeface="Verdana" panose="020B0604030504040204" pitchFamily="34" charset="0"/>
                <a:ea typeface="Verdana" panose="020B0604030504040204" pitchFamily="34" charset="0"/>
              </a:rPr>
              <a:t>Bruckenthal</a:t>
            </a:r>
            <a:r>
              <a:rPr lang="en-US" dirty="0">
                <a:solidFill>
                  <a:schemeClr val="tx1"/>
                </a:solidFill>
                <a:latin typeface="Verdana" panose="020B0604030504040204" pitchFamily="34" charset="0"/>
                <a:ea typeface="Verdana" panose="020B0604030504040204" pitchFamily="34" charset="0"/>
              </a:rPr>
              <a:t> (SON, Assoc Dean for Research)</a:t>
            </a:r>
          </a:p>
          <a:p>
            <a:pPr marL="347663" indent="-347663">
              <a:lnSpc>
                <a:spcPct val="100000"/>
              </a:lnSpc>
              <a:spcAft>
                <a:spcPts val="300"/>
              </a:spcAft>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Ann Walsh-</a:t>
            </a:r>
            <a:r>
              <a:rPr lang="en-US" dirty="0" err="1">
                <a:solidFill>
                  <a:schemeClr val="tx1"/>
                </a:solidFill>
                <a:latin typeface="Verdana" panose="020B0604030504040204" pitchFamily="34" charset="0"/>
                <a:ea typeface="Verdana" panose="020B0604030504040204" pitchFamily="34" charset="0"/>
              </a:rPr>
              <a:t>Feeks</a:t>
            </a:r>
            <a:r>
              <a:rPr lang="en-US" dirty="0">
                <a:solidFill>
                  <a:schemeClr val="tx1"/>
                </a:solidFill>
                <a:latin typeface="Verdana" panose="020B0604030504040204" pitchFamily="34" charset="0"/>
                <a:ea typeface="Verdana" panose="020B0604030504040204" pitchFamily="34" charset="0"/>
              </a:rPr>
              <a:t>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Tara Kaufmann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Karen Wilk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Laura McNamara (CPMP compliance)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Elisa Betancourt (Dir of Revenue Cycle)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Warren Graham (SSW)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Brian Fullerton (Dir of Revenue Cycle)</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Rajiv </a:t>
            </a:r>
            <a:r>
              <a:rPr lang="en-US" dirty="0" err="1">
                <a:solidFill>
                  <a:srgbClr val="000000"/>
                </a:solidFill>
                <a:latin typeface="Verdana"/>
                <a:ea typeface="Verdana"/>
                <a:cs typeface="Verdana"/>
                <a:sym typeface="Verdana"/>
              </a:rPr>
              <a:t>Lajmi</a:t>
            </a:r>
            <a:r>
              <a:rPr lang="en-US" dirty="0">
                <a:solidFill>
                  <a:srgbClr val="000000"/>
                </a:solidFill>
                <a:latin typeface="Verdana"/>
                <a:ea typeface="Verdana"/>
                <a:cs typeface="Verdana"/>
                <a:sym typeface="Verdana"/>
              </a:rPr>
              <a:t> (SHTM)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Shelley Horwitz (Asst Dean, Manhattan Operations)</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Jeanette </a:t>
            </a:r>
            <a:r>
              <a:rPr lang="en-US" dirty="0" err="1">
                <a:solidFill>
                  <a:srgbClr val="000000"/>
                </a:solidFill>
                <a:latin typeface="Verdana"/>
                <a:ea typeface="Verdana"/>
                <a:cs typeface="Verdana"/>
                <a:sym typeface="Verdana"/>
              </a:rPr>
              <a:t>Buonora</a:t>
            </a:r>
            <a:r>
              <a:rPr lang="en-US" dirty="0">
                <a:solidFill>
                  <a:srgbClr val="000000"/>
                </a:solidFill>
                <a:latin typeface="Verdana"/>
                <a:ea typeface="Verdana"/>
                <a:cs typeface="Verdana"/>
                <a:sym typeface="Verdana"/>
              </a:rPr>
              <a:t> (Psychiatry)</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Iva Rowe (Dir Revenue Cycle Management)</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Sherilyn Towne (Asst Dean for Finance &amp; Administration)</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Srinivas Myneni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Dina Vivian </a:t>
            </a:r>
          </a:p>
          <a:p>
            <a:pPr marL="347663" indent="-347663">
              <a:lnSpc>
                <a:spcPct val="100000"/>
              </a:lnSpc>
              <a:spcAft>
                <a:spcPts val="300"/>
              </a:spcAft>
              <a:buFont typeface="Arial" panose="020B0604020202020204" pitchFamily="34" charset="0"/>
              <a:buChar char="•"/>
            </a:pPr>
            <a:r>
              <a:rPr lang="en-US" dirty="0">
                <a:solidFill>
                  <a:srgbClr val="000000"/>
                </a:solidFill>
                <a:latin typeface="Verdana"/>
                <a:ea typeface="Verdana"/>
                <a:cs typeface="Verdana"/>
                <a:sym typeface="Verdana"/>
              </a:rPr>
              <a:t>Bridget </a:t>
            </a:r>
            <a:r>
              <a:rPr lang="en-US" dirty="0" err="1">
                <a:solidFill>
                  <a:srgbClr val="000000"/>
                </a:solidFill>
                <a:latin typeface="Verdana"/>
                <a:ea typeface="Verdana"/>
                <a:cs typeface="Verdana"/>
                <a:sym typeface="Verdana"/>
              </a:rPr>
              <a:t>Baio</a:t>
            </a:r>
            <a:r>
              <a:rPr lang="en-US" dirty="0">
                <a:solidFill>
                  <a:srgbClr val="000000"/>
                </a:solidFill>
                <a:latin typeface="Verdana"/>
                <a:ea typeface="Verdana"/>
                <a:cs typeface="Verdana"/>
                <a:sym typeface="Verdana"/>
              </a:rPr>
              <a:t> (Dir of The Sayville Project)</a:t>
            </a:r>
            <a:endParaRPr dirty="0">
              <a:solidFill>
                <a:srgbClr val="000000"/>
              </a:solidFill>
              <a:latin typeface="Verdana"/>
              <a:ea typeface="Verdana"/>
              <a:cs typeface="Verdana"/>
              <a:sym typeface="Verdana"/>
            </a:endParaRPr>
          </a:p>
        </p:txBody>
      </p:sp>
      <p:sp>
        <p:nvSpPr>
          <p:cNvPr id="11" name="Google Shape;120;gca2f769369_0_0">
            <a:extLst>
              <a:ext uri="{FF2B5EF4-FFF2-40B4-BE49-F238E27FC236}">
                <a16:creationId xmlns:a16="http://schemas.microsoft.com/office/drawing/2014/main" id="{CCD26038-D032-484E-A49F-A282B40C034D}"/>
              </a:ext>
            </a:extLst>
          </p:cNvPr>
          <p:cNvSpPr txBox="1">
            <a:spLocks/>
          </p:cNvSpPr>
          <p:nvPr/>
        </p:nvSpPr>
        <p:spPr>
          <a:xfrm>
            <a:off x="7016374" y="1861961"/>
            <a:ext cx="3600326" cy="25424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4800" algn="l" rtl="0">
              <a:lnSpc>
                <a:spcPct val="150000"/>
              </a:lnSpc>
              <a:spcBef>
                <a:spcPts val="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marL="152400" indent="0">
              <a:lnSpc>
                <a:spcPct val="100000"/>
              </a:lnSpc>
              <a:spcAft>
                <a:spcPts val="300"/>
              </a:spcAft>
              <a:buNone/>
            </a:pPr>
            <a:r>
              <a:rPr lang="en-US" b="1" dirty="0">
                <a:solidFill>
                  <a:schemeClr val="tx1"/>
                </a:solidFill>
                <a:latin typeface="Verdana" panose="020B0604030504040204" pitchFamily="34" charset="0"/>
                <a:ea typeface="Verdana" panose="020B0604030504040204" pitchFamily="34" charset="0"/>
              </a:rPr>
              <a:t>Affiliations:</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CPMP Finance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CPMP Revenue Cycle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DCC Revenue Cycle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SBUH Revenue Cycle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Health Sciences Schools Compliance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Legal Counsel</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CPMP UFPC (i.e. Psychiatry &amp; Family Medicine)</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Health Sciences Schools</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CAS (i.e. Psychology)</a:t>
            </a:r>
          </a:p>
          <a:p>
            <a:pPr>
              <a:lnSpc>
                <a:spcPct val="100000"/>
              </a:lnSpc>
              <a:spcAft>
                <a:spcPts val="300"/>
              </a:spcAft>
            </a:pPr>
            <a:r>
              <a:rPr lang="en-US" dirty="0">
                <a:solidFill>
                  <a:schemeClr val="tx1"/>
                </a:solidFill>
                <a:latin typeface="Verdana" panose="020B0604030504040204" pitchFamily="34" charset="0"/>
                <a:ea typeface="Verdana" panose="020B0604030504040204" pitchFamily="34" charset="0"/>
              </a:rPr>
              <a:t> Employee &amp; Labor Relations</a:t>
            </a:r>
          </a:p>
          <a:p>
            <a:pPr marL="228600" indent="0">
              <a:lnSpc>
                <a:spcPct val="100000"/>
              </a:lnSpc>
              <a:spcAft>
                <a:spcPts val="300"/>
              </a:spcAft>
              <a:buClr>
                <a:srgbClr val="6B000D"/>
              </a:buClr>
              <a:buSzPts val="1400"/>
              <a:buNone/>
            </a:pPr>
            <a:endParaRPr lang="en-US" dirty="0">
              <a:solidFill>
                <a:srgbClr val="000000"/>
              </a:solidFill>
              <a:latin typeface="Verdana"/>
              <a:ea typeface="Verdana"/>
              <a:cs typeface="Verdana"/>
              <a:sym typeface="Verdana"/>
            </a:endParaRPr>
          </a:p>
        </p:txBody>
      </p:sp>
      <p:sp>
        <p:nvSpPr>
          <p:cNvPr id="14" name="Slide Number Placeholder 2">
            <a:extLst>
              <a:ext uri="{FF2B5EF4-FFF2-40B4-BE49-F238E27FC236}">
                <a16:creationId xmlns:a16="http://schemas.microsoft.com/office/drawing/2014/main" id="{BC2BDBE3-A7D2-A84F-9295-E3B1F3F6D767}"/>
              </a:ext>
            </a:extLst>
          </p:cNvPr>
          <p:cNvSpPr txBox="1">
            <a:spLocks/>
          </p:cNvSpPr>
          <p:nvPr/>
        </p:nvSpPr>
        <p:spPr>
          <a:xfrm>
            <a:off x="10616700" y="6347163"/>
            <a:ext cx="583656" cy="304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r"/>
            <a:r>
              <a:rPr lang="en-US" sz="1000" b="1" dirty="0">
                <a:solidFill>
                  <a:srgbClr val="888888"/>
                </a:solidFill>
                <a:latin typeface="Museo Slab 900"/>
                <a:sym typeface="Museo Slab 90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Title 3">
            <a:extLst>
              <a:ext uri="{FF2B5EF4-FFF2-40B4-BE49-F238E27FC236}">
                <a16:creationId xmlns:a16="http://schemas.microsoft.com/office/drawing/2014/main" id="{63BC5CBB-99EB-9B40-B4E3-E8C0EF9999AC}"/>
              </a:ext>
            </a:extLst>
          </p:cNvPr>
          <p:cNvSpPr txBox="1">
            <a:spLocks noGrp="1"/>
          </p:cNvSpPr>
          <p:nvPr>
            <p:ph type="title"/>
          </p:nvPr>
        </p:nvSpPr>
        <p:spPr>
          <a:xfrm>
            <a:off x="7187013" y="306313"/>
            <a:ext cx="4574175" cy="462374"/>
          </a:xfrm>
          <a:prstGeom prst="rect">
            <a:avLst/>
          </a:prstGeom>
        </p:spPr>
        <p:txBody>
          <a:bodyPr>
            <a:noAutofit/>
          </a:bodyPr>
          <a:lstStyle>
            <a:lvl1pPr defTabSz="694944">
              <a:defRPr sz="3040"/>
            </a:lvl1pPr>
          </a:lstStyle>
          <a:p>
            <a:pPr lvl="0" defTabSz="914400">
              <a:lnSpc>
                <a:spcPct val="100000"/>
              </a:lnSpc>
              <a:buClr>
                <a:srgbClr val="000000"/>
              </a:buClr>
              <a:buSzPts val="1800"/>
            </a:pPr>
            <a:r>
              <a:rPr lang="en-US" sz="1400" dirty="0">
                <a:solidFill>
                  <a:srgbClr val="990000"/>
                </a:solidFill>
              </a:rPr>
              <a:t>Cost/Benefit Information: </a:t>
            </a:r>
            <a:br>
              <a:rPr lang="en-US" sz="1400" dirty="0">
                <a:solidFill>
                  <a:srgbClr val="990000"/>
                </a:solidFill>
              </a:rPr>
            </a:br>
            <a:r>
              <a:rPr lang="en-US" sz="1400" b="0" dirty="0">
                <a:solidFill>
                  <a:srgbClr val="990000"/>
                </a:solidFill>
              </a:rPr>
              <a:t>Scenario, full time Social Worker</a:t>
            </a:r>
          </a:p>
        </p:txBody>
      </p:sp>
      <p:graphicFrame>
        <p:nvGraphicFramePr>
          <p:cNvPr id="10" name="Table 9">
            <a:extLst>
              <a:ext uri="{FF2B5EF4-FFF2-40B4-BE49-F238E27FC236}">
                <a16:creationId xmlns:a16="http://schemas.microsoft.com/office/drawing/2014/main" id="{130A0DFE-FDF6-464C-B6EC-9C4E638197FE}"/>
              </a:ext>
            </a:extLst>
          </p:cNvPr>
          <p:cNvGraphicFramePr>
            <a:graphicFrameLocks noGrp="1"/>
          </p:cNvGraphicFramePr>
          <p:nvPr>
            <p:extLst>
              <p:ext uri="{D42A27DB-BD31-4B8C-83A1-F6EECF244321}">
                <p14:modId xmlns:p14="http://schemas.microsoft.com/office/powerpoint/2010/main" val="2551405551"/>
              </p:ext>
            </p:extLst>
          </p:nvPr>
        </p:nvGraphicFramePr>
        <p:xfrm>
          <a:off x="1943099" y="964691"/>
          <a:ext cx="8305801" cy="4952275"/>
        </p:xfrm>
        <a:graphic>
          <a:graphicData uri="http://schemas.openxmlformats.org/drawingml/2006/table">
            <a:tbl>
              <a:tblPr firstRow="1">
                <a:tableStyleId>{793D81CF-94F2-401A-BA57-92F5A7B2D0C5}</a:tableStyleId>
              </a:tblPr>
              <a:tblGrid>
                <a:gridCol w="3398793">
                  <a:extLst>
                    <a:ext uri="{9D8B030D-6E8A-4147-A177-3AD203B41FA5}">
                      <a16:colId xmlns:a16="http://schemas.microsoft.com/office/drawing/2014/main" val="1108593067"/>
                    </a:ext>
                  </a:extLst>
                </a:gridCol>
                <a:gridCol w="1848094">
                  <a:extLst>
                    <a:ext uri="{9D8B030D-6E8A-4147-A177-3AD203B41FA5}">
                      <a16:colId xmlns:a16="http://schemas.microsoft.com/office/drawing/2014/main" val="3361530438"/>
                    </a:ext>
                  </a:extLst>
                </a:gridCol>
                <a:gridCol w="152944">
                  <a:extLst>
                    <a:ext uri="{9D8B030D-6E8A-4147-A177-3AD203B41FA5}">
                      <a16:colId xmlns:a16="http://schemas.microsoft.com/office/drawing/2014/main" val="3987067516"/>
                    </a:ext>
                  </a:extLst>
                </a:gridCol>
                <a:gridCol w="1452985">
                  <a:extLst>
                    <a:ext uri="{9D8B030D-6E8A-4147-A177-3AD203B41FA5}">
                      <a16:colId xmlns:a16="http://schemas.microsoft.com/office/drawing/2014/main" val="1177508750"/>
                    </a:ext>
                  </a:extLst>
                </a:gridCol>
                <a:gridCol w="1452985">
                  <a:extLst>
                    <a:ext uri="{9D8B030D-6E8A-4147-A177-3AD203B41FA5}">
                      <a16:colId xmlns:a16="http://schemas.microsoft.com/office/drawing/2014/main" val="3363249887"/>
                    </a:ext>
                  </a:extLst>
                </a:gridCol>
              </a:tblGrid>
              <a:tr h="284471">
                <a:tc gridSpan="5">
                  <a:txBody>
                    <a:bodyPr/>
                    <a:lstStyle/>
                    <a:p>
                      <a:pPr algn="ctr" fontAlgn="b"/>
                      <a:r>
                        <a:rPr lang="en-US" sz="1600" b="1" u="none" strike="noStrike" dirty="0">
                          <a:effectLst/>
                        </a:rPr>
                        <a:t>Profit and Loss - Social Worker - 0.9</a:t>
                      </a:r>
                      <a:r>
                        <a:rPr lang="en-US" sz="1600" b="1" u="none" strike="noStrike" baseline="0" dirty="0">
                          <a:effectLst/>
                        </a:rPr>
                        <a:t> FTE</a:t>
                      </a:r>
                      <a:endParaRPr lang="en-US" sz="1600" b="1" i="0" u="none" strike="noStrike" dirty="0">
                        <a:solidFill>
                          <a:srgbClr val="000000"/>
                        </a:solidFill>
                        <a:effectLst/>
                        <a:latin typeface="Times New Roman" panose="02020603050405020304" pitchFamily="18" charset="0"/>
                      </a:endParaRPr>
                    </a:p>
                  </a:txBody>
                  <a:tcPr marL="8336" marR="8336" marT="83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5526897"/>
                  </a:ext>
                </a:extLst>
              </a:tr>
              <a:tr h="210720">
                <a:tc>
                  <a:txBody>
                    <a:bodyPr/>
                    <a:lstStyle/>
                    <a:p>
                      <a:pPr algn="l" fontAlgn="b"/>
                      <a:endParaRPr lang="en-US" sz="1000" b="0" i="0" u="none" strike="noStrike" dirty="0">
                        <a:solidFill>
                          <a:srgbClr val="000000"/>
                        </a:solidFill>
                        <a:effectLst/>
                        <a:latin typeface="Calibri" panose="020F0502020204030204" pitchFamily="34" charset="0"/>
                      </a:endParaRPr>
                    </a:p>
                  </a:txBody>
                  <a:tcPr marL="8336" marR="8336" marT="8336"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36" marR="8336" marT="8336"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36" marR="8336" marT="8336"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36" marR="8336" marT="8336"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36" marR="8336" marT="8336" marB="0" anchor="b"/>
                </a:tc>
                <a:extLst>
                  <a:ext uri="{0D108BD9-81ED-4DB2-BD59-A6C34878D82A}">
                    <a16:rowId xmlns:a16="http://schemas.microsoft.com/office/drawing/2014/main" val="3269744015"/>
                  </a:ext>
                </a:extLst>
              </a:tr>
              <a:tr h="222422">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sng" strike="noStrike" dirty="0">
                          <a:effectLst/>
                        </a:rPr>
                        <a:t>Year 1</a:t>
                      </a:r>
                      <a:endParaRPr lang="en-US" sz="1400" b="1" i="0" u="sng"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sng" strike="noStrike" dirty="0">
                          <a:effectLst/>
                        </a:rPr>
                        <a:t>Year 2</a:t>
                      </a:r>
                      <a:endParaRPr lang="en-US" sz="1400" b="1" i="0" u="sng"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736663798"/>
                  </a:ext>
                </a:extLst>
              </a:tr>
              <a:tr h="222422">
                <a:tc gridSpan="2">
                  <a:txBody>
                    <a:bodyPr/>
                    <a:lstStyle/>
                    <a:p>
                      <a:pPr algn="l" fontAlgn="b"/>
                      <a:r>
                        <a:rPr lang="en-US" sz="1400" b="1" u="none" strike="noStrike" dirty="0">
                          <a:effectLst/>
                        </a:rPr>
                        <a:t>Collections  (Based on Revenue RVU Avg. '20/'21)</a:t>
                      </a:r>
                      <a:endParaRPr lang="en-US" sz="1400" b="1" i="0" u="none" strike="noStrike" dirty="0">
                        <a:solidFill>
                          <a:srgbClr val="000000"/>
                        </a:solidFill>
                        <a:effectLst/>
                        <a:latin typeface="Times New Roman" panose="02020603050405020304" pitchFamily="18" charset="0"/>
                      </a:endParaRPr>
                    </a:p>
                  </a:txBody>
                  <a:tcPr marR="8336" marT="8336"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118,766 </a:t>
                      </a:r>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158,355 </a:t>
                      </a:r>
                      <a:endParaRPr lang="en-US" sz="1400" b="1"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073913997"/>
                  </a:ext>
                </a:extLst>
              </a:tr>
              <a:tr h="222422">
                <a:tc gridSpan="2">
                  <a:txBody>
                    <a:bodyPr/>
                    <a:lstStyle/>
                    <a:p>
                      <a:pPr algn="l" fontAlgn="b"/>
                      <a:r>
                        <a:rPr lang="en-US" sz="1400" u="none" strike="noStrike" dirty="0">
                          <a:effectLst/>
                        </a:rPr>
                        <a:t>Other - Revenue for 9 months Year 1 / .9 </a:t>
                      </a:r>
                      <a:r>
                        <a:rPr lang="en-US" sz="1400" u="none" strike="noStrike" dirty="0" err="1">
                          <a:effectLst/>
                        </a:rPr>
                        <a:t>cFTE</a:t>
                      </a:r>
                      <a:endParaRPr lang="en-US" sz="1400" b="1" i="0" u="none" strike="noStrike" dirty="0">
                        <a:solidFill>
                          <a:srgbClr val="000000"/>
                        </a:solidFill>
                        <a:effectLst/>
                        <a:latin typeface="Times New Roman" panose="02020603050405020304" pitchFamily="18" charset="0"/>
                      </a:endParaRPr>
                    </a:p>
                  </a:txBody>
                  <a:tcPr marR="8336" marT="8336" marB="0" anchor="b"/>
                </a:tc>
                <a:tc hMerge="1">
                  <a:txBody>
                    <a:bodyPr/>
                    <a:lstStyle/>
                    <a:p>
                      <a:endParaRPr lang="en-US"/>
                    </a:p>
                  </a:txBody>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795082020"/>
                  </a:ext>
                </a:extLst>
              </a:tr>
              <a:tr h="222422">
                <a:tc>
                  <a:txBody>
                    <a:bodyPr/>
                    <a:lstStyle/>
                    <a:p>
                      <a:pPr algn="l" fontAlgn="b"/>
                      <a:r>
                        <a:rPr lang="en-US" sz="1400" b="1" u="none" strike="noStrike" dirty="0">
                          <a:effectLst/>
                        </a:rPr>
                        <a:t>Gross Revenue</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118,766 </a:t>
                      </a:r>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158,355 </a:t>
                      </a:r>
                      <a:endParaRPr lang="en-US" sz="1400" b="1"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482539887"/>
                  </a:ext>
                </a:extLst>
              </a:tr>
              <a:tr h="128236">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255207442"/>
                  </a:ext>
                </a:extLst>
              </a:tr>
              <a:tr h="222422">
                <a:tc>
                  <a:txBody>
                    <a:bodyPr/>
                    <a:lstStyle/>
                    <a:p>
                      <a:pPr algn="l" fontAlgn="b"/>
                      <a:r>
                        <a:rPr lang="en-US" sz="1400" u="none" strike="noStrike" dirty="0">
                          <a:effectLst/>
                        </a:rPr>
                        <a:t>Contractual</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r" fontAlgn="b"/>
                      <a:r>
                        <a:rPr lang="en-US" sz="1400" u="none" strike="noStrike" dirty="0">
                          <a:effectLst/>
                        </a:rPr>
                        <a:t>5.00%</a:t>
                      </a:r>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5,938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7,918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790661319"/>
                  </a:ext>
                </a:extLst>
              </a:tr>
              <a:tr h="222422">
                <a:tc>
                  <a:txBody>
                    <a:bodyPr/>
                    <a:lstStyle/>
                    <a:p>
                      <a:pPr algn="l" fontAlgn="b"/>
                      <a:r>
                        <a:rPr lang="en-US" sz="1400" u="none" strike="noStrike" dirty="0">
                          <a:effectLst/>
                        </a:rPr>
                        <a:t>Administrative</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r" fontAlgn="b"/>
                      <a:r>
                        <a:rPr lang="en-US" sz="1400" u="none" strike="noStrike">
                          <a:effectLst/>
                        </a:rPr>
                        <a:t>2.80%</a:t>
                      </a:r>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a:effectLst/>
                        </a:rPr>
                        <a:t>                 3,325 </a:t>
                      </a:r>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a:effectLst/>
                        </a:rPr>
                        <a:t>                 4,434 </a:t>
                      </a:r>
                      <a:endParaRPr lang="en-US" sz="1400" b="0" i="0" u="none" strike="noStrike">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694587632"/>
                  </a:ext>
                </a:extLst>
              </a:tr>
              <a:tr h="222422">
                <a:tc>
                  <a:txBody>
                    <a:bodyPr/>
                    <a:lstStyle/>
                    <a:p>
                      <a:pPr algn="l" fontAlgn="b"/>
                      <a:r>
                        <a:rPr lang="en-US" sz="1400" u="none" strike="noStrike" dirty="0">
                          <a:effectLst/>
                        </a:rPr>
                        <a:t>Billing</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r" fontAlgn="b"/>
                      <a:r>
                        <a:rPr lang="en-US" sz="1400" u="none" strike="noStrike">
                          <a:effectLst/>
                        </a:rPr>
                        <a:t>3.90%</a:t>
                      </a:r>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4,632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6,176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761810643"/>
                  </a:ext>
                </a:extLst>
              </a:tr>
              <a:tr h="222422">
                <a:tc>
                  <a:txBody>
                    <a:bodyPr/>
                    <a:lstStyle/>
                    <a:p>
                      <a:pPr algn="l" fontAlgn="b"/>
                      <a:r>
                        <a:rPr lang="en-US" sz="1400" u="none" strike="noStrike" dirty="0">
                          <a:effectLst/>
                        </a:rPr>
                        <a:t>Dean's Fund</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r" fontAlgn="b"/>
                      <a:r>
                        <a:rPr lang="en-US" sz="1400" u="none" strike="noStrike">
                          <a:effectLst/>
                        </a:rPr>
                        <a:t>1.50%</a:t>
                      </a:r>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1,781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2,375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3996922876"/>
                  </a:ext>
                </a:extLst>
              </a:tr>
              <a:tr h="222422">
                <a:tc>
                  <a:txBody>
                    <a:bodyPr/>
                    <a:lstStyle/>
                    <a:p>
                      <a:pPr algn="l" fontAlgn="t"/>
                      <a:r>
                        <a:rPr lang="en-US" sz="1400" u="none" strike="noStrike">
                          <a:effectLst/>
                        </a:rPr>
                        <a:t>Spec Proj / Interdepartmental Pool</a:t>
                      </a:r>
                      <a:endParaRPr lang="en-US" sz="1400" b="1" i="0" u="none" strike="noStrike">
                        <a:solidFill>
                          <a:srgbClr val="000000"/>
                        </a:solidFill>
                        <a:effectLst/>
                        <a:latin typeface="Times New Roman" panose="02020603050405020304" pitchFamily="18" charset="0"/>
                      </a:endParaRPr>
                    </a:p>
                  </a:txBody>
                  <a:tcPr marR="8336" marT="8336" marB="0"/>
                </a:tc>
                <a:tc>
                  <a:txBody>
                    <a:bodyPr/>
                    <a:lstStyle/>
                    <a:p>
                      <a:pPr algn="r" fontAlgn="t"/>
                      <a:r>
                        <a:rPr lang="en-US" sz="1400" u="none" strike="noStrike">
                          <a:effectLst/>
                        </a:rPr>
                        <a:t>0.10%</a:t>
                      </a:r>
                      <a:endParaRPr lang="en-US" sz="1400" b="1" i="0" u="none" strike="noStrike">
                        <a:solidFill>
                          <a:srgbClr val="000000"/>
                        </a:solidFill>
                        <a:effectLst/>
                        <a:latin typeface="Times New Roman" panose="02020603050405020304" pitchFamily="18" charset="0"/>
                      </a:endParaRPr>
                    </a:p>
                  </a:txBody>
                  <a:tcPr marL="8336" marR="8336" marT="8336" marB="0"/>
                </a:tc>
                <a:tc>
                  <a:txBody>
                    <a:bodyPr/>
                    <a:lstStyle/>
                    <a:p>
                      <a:pPr algn="l" fontAlgn="t"/>
                      <a:endParaRPr lang="en-US" sz="1400" b="0" i="0" u="none" strike="noStrike">
                        <a:solidFill>
                          <a:srgbClr val="000000"/>
                        </a:solidFill>
                        <a:effectLst/>
                        <a:latin typeface="Times New Roman" panose="02020603050405020304" pitchFamily="18" charset="0"/>
                      </a:endParaRPr>
                    </a:p>
                  </a:txBody>
                  <a:tcPr marL="8336" marR="8336" marT="8336" marB="0"/>
                </a:tc>
                <a:tc>
                  <a:txBody>
                    <a:bodyPr/>
                    <a:lstStyle/>
                    <a:p>
                      <a:pPr algn="r" fontAlgn="b"/>
                      <a:r>
                        <a:rPr lang="en-US" sz="1400" u="none" strike="noStrike">
                          <a:effectLst/>
                        </a:rPr>
                        <a:t>                    119 </a:t>
                      </a:r>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158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634533523"/>
                  </a:ext>
                </a:extLst>
              </a:tr>
              <a:tr h="222422">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1572207778"/>
                  </a:ext>
                </a:extLst>
              </a:tr>
              <a:tr h="222422">
                <a:tc>
                  <a:txBody>
                    <a:bodyPr/>
                    <a:lstStyle/>
                    <a:p>
                      <a:pPr algn="l" fontAlgn="b"/>
                      <a:r>
                        <a:rPr lang="en-US" sz="1400" u="none" strike="noStrike" dirty="0">
                          <a:effectLst/>
                        </a:rPr>
                        <a:t>Primary Malpractice</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220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220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527726769"/>
                  </a:ext>
                </a:extLst>
              </a:tr>
              <a:tr h="222422">
                <a:tc>
                  <a:txBody>
                    <a:bodyPr/>
                    <a:lstStyle/>
                    <a:p>
                      <a:pPr algn="l" fontAlgn="b"/>
                      <a:r>
                        <a:rPr lang="en-US" sz="1400" u="none" strike="noStrike">
                          <a:effectLst/>
                        </a:rPr>
                        <a:t>Indirect Costs of Practice</a:t>
                      </a:r>
                      <a:endParaRPr lang="en-US" sz="1400" b="1" i="0" u="none" strike="noStrike">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3,000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a:effectLst/>
                        </a:rPr>
                        <a:t>                 3,000 </a:t>
                      </a:r>
                      <a:endParaRPr lang="en-US" sz="1400" b="0" i="0" u="none" strike="noStrike">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4180572008"/>
                  </a:ext>
                </a:extLst>
              </a:tr>
              <a:tr h="222422">
                <a:tc>
                  <a:txBody>
                    <a:bodyPr/>
                    <a:lstStyle/>
                    <a:p>
                      <a:pPr algn="l" fontAlgn="b"/>
                      <a:r>
                        <a:rPr lang="en-US" sz="1400" u="none" strike="noStrike" dirty="0">
                          <a:effectLst/>
                        </a:rPr>
                        <a:t>Year End Bonus Estimate</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4,014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4,014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1331442703"/>
                  </a:ext>
                </a:extLst>
              </a:tr>
              <a:tr h="222422">
                <a:tc>
                  <a:txBody>
                    <a:bodyPr/>
                    <a:lstStyle/>
                    <a:p>
                      <a:pPr algn="l" fontAlgn="b"/>
                      <a:r>
                        <a:rPr lang="en-US" sz="1400" u="none" strike="noStrike">
                          <a:effectLst/>
                        </a:rPr>
                        <a:t>Physician Compensation (CPMP)</a:t>
                      </a:r>
                      <a:endParaRPr lang="en-US" sz="1400" b="1" i="0" u="none" strike="noStrike">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70,000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70,000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845388157"/>
                  </a:ext>
                </a:extLst>
              </a:tr>
              <a:tr h="222422">
                <a:tc>
                  <a:txBody>
                    <a:bodyPr/>
                    <a:lstStyle/>
                    <a:p>
                      <a:pPr algn="l" fontAlgn="b"/>
                      <a:r>
                        <a:rPr lang="en-US" sz="1400" u="none" strike="noStrike">
                          <a:effectLst/>
                        </a:rPr>
                        <a:t>Physician Benefits (20%)</a:t>
                      </a:r>
                      <a:endParaRPr lang="en-US" sz="1400" b="1" i="0" u="none" strike="noStrike">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14,000 </a:t>
                      </a:r>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u="none" strike="noStrike" dirty="0">
                          <a:effectLst/>
                        </a:rPr>
                        <a:t>               14,000 </a:t>
                      </a:r>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671463321"/>
                  </a:ext>
                </a:extLst>
              </a:tr>
              <a:tr h="222422">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marL="0" algn="l" defTabSz="685776" rtl="0" eaLnBrk="1" fontAlgn="b" latinLnBrk="0" hangingPunct="1"/>
                      <a:endParaRPr lang="en-US" sz="1400" b="0" i="0" u="none" strike="noStrike" dirty="0">
                        <a:solidFill>
                          <a:srgbClr val="000000"/>
                        </a:solidFill>
                        <a:effectLst/>
                        <a:latin typeface="Times New Roman" panose="02020603050405020304" pitchFamily="18" charset="0"/>
                      </a:endParaRPr>
                    </a:p>
                  </a:txBody>
                  <a:tcPr marL="8336" marR="8336" marT="8336" marB="0" anchor="b"/>
                </a:tc>
                <a:tc>
                  <a:txBody>
                    <a:bodyPr/>
                    <a:lstStyle/>
                    <a:p>
                      <a:pPr marL="0" algn="l" defTabSz="685776" rtl="0" eaLnBrk="1" fontAlgn="b" latinLnBrk="0" hangingPunct="1"/>
                      <a:endParaRPr lang="en-US" sz="1400" b="0"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757724939"/>
                  </a:ext>
                </a:extLst>
              </a:tr>
              <a:tr h="222422">
                <a:tc>
                  <a:txBody>
                    <a:bodyPr/>
                    <a:lstStyle/>
                    <a:p>
                      <a:pPr algn="l" fontAlgn="b"/>
                      <a:r>
                        <a:rPr lang="en-US" sz="1400" b="1" u="none" strike="noStrike" dirty="0">
                          <a:effectLst/>
                        </a:rPr>
                        <a:t>Total Expenses</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107,030 </a:t>
                      </a:r>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112,295 </a:t>
                      </a:r>
                      <a:endParaRPr lang="en-US" sz="1400" b="1"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702495129"/>
                  </a:ext>
                </a:extLst>
              </a:tr>
              <a:tr h="222422">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marL="0" algn="l" defTabSz="685776" rtl="0" eaLnBrk="1" fontAlgn="b" latinLnBrk="0" hangingPunct="1"/>
                      <a:endParaRPr lang="en-US" sz="1400" b="1"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25224531"/>
                  </a:ext>
                </a:extLst>
              </a:tr>
              <a:tr h="231792">
                <a:tc>
                  <a:txBody>
                    <a:bodyPr/>
                    <a:lstStyle/>
                    <a:p>
                      <a:pPr algn="l" fontAlgn="b"/>
                      <a:r>
                        <a:rPr lang="en-US" sz="1400" b="1" u="none" strike="noStrike" dirty="0">
                          <a:effectLst/>
                        </a:rPr>
                        <a:t>Gross Revenue Less Expenses</a:t>
                      </a:r>
                      <a:endParaRPr lang="en-US" sz="1400" b="1" i="0" u="none" strike="noStrike" dirty="0">
                        <a:solidFill>
                          <a:srgbClr val="000000"/>
                        </a:solidFill>
                        <a:effectLst/>
                        <a:latin typeface="Times New Roman" panose="02020603050405020304" pitchFamily="18" charset="0"/>
                      </a:endParaRPr>
                    </a:p>
                  </a:txBody>
                  <a:tcPr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11,736 </a:t>
                      </a:r>
                      <a:endParaRPr lang="en-US" sz="1400" b="1" i="0" u="none" strike="noStrike" dirty="0">
                        <a:solidFill>
                          <a:srgbClr val="000000"/>
                        </a:solidFill>
                        <a:effectLst/>
                        <a:latin typeface="Times New Roman" panose="02020603050405020304" pitchFamily="18" charset="0"/>
                      </a:endParaRPr>
                    </a:p>
                  </a:txBody>
                  <a:tcPr marL="8336" marR="8336" marT="8336" marB="0" anchor="b"/>
                </a:tc>
                <a:tc>
                  <a:txBody>
                    <a:bodyPr/>
                    <a:lstStyle/>
                    <a:p>
                      <a:pPr algn="r" fontAlgn="b"/>
                      <a:r>
                        <a:rPr lang="en-US" sz="1400" b="1" u="none" strike="noStrike" dirty="0">
                          <a:effectLst/>
                        </a:rPr>
                        <a:t> $          46,060 </a:t>
                      </a:r>
                      <a:endParaRPr lang="en-US" sz="1400" b="1" i="0" u="none" strike="noStrike" dirty="0">
                        <a:solidFill>
                          <a:srgbClr val="000000"/>
                        </a:solidFill>
                        <a:effectLst/>
                        <a:latin typeface="Times New Roman" panose="02020603050405020304" pitchFamily="18" charset="0"/>
                      </a:endParaRPr>
                    </a:p>
                  </a:txBody>
                  <a:tcPr marL="8336" marT="8336" marB="0" anchor="b"/>
                </a:tc>
                <a:extLst>
                  <a:ext uri="{0D108BD9-81ED-4DB2-BD59-A6C34878D82A}">
                    <a16:rowId xmlns:a16="http://schemas.microsoft.com/office/drawing/2014/main" val="72715428"/>
                  </a:ext>
                </a:extLst>
              </a:tr>
            </a:tbl>
          </a:graphicData>
        </a:graphic>
      </p:graphicFrame>
      <p:sp>
        <p:nvSpPr>
          <p:cNvPr id="14" name="Slide Number Placeholder 2">
            <a:extLst>
              <a:ext uri="{FF2B5EF4-FFF2-40B4-BE49-F238E27FC236}">
                <a16:creationId xmlns:a16="http://schemas.microsoft.com/office/drawing/2014/main" id="{BC2BDBE3-A7D2-A84F-9295-E3B1F3F6D767}"/>
              </a:ext>
            </a:extLst>
          </p:cNvPr>
          <p:cNvSpPr txBox="1">
            <a:spLocks/>
          </p:cNvSpPr>
          <p:nvPr/>
        </p:nvSpPr>
        <p:spPr>
          <a:xfrm>
            <a:off x="10616700" y="6347163"/>
            <a:ext cx="583656" cy="3041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r"/>
            <a:r>
              <a:rPr lang="en-US" sz="1000" b="1" dirty="0">
                <a:solidFill>
                  <a:srgbClr val="888888"/>
                </a:solidFill>
                <a:latin typeface="Museo Slab 900"/>
                <a:sym typeface="Museo Slab 900"/>
              </a:rPr>
              <a:t>10</a:t>
            </a:r>
          </a:p>
        </p:txBody>
      </p:sp>
    </p:spTree>
    <p:extLst>
      <p:ext uri="{BB962C8B-B14F-4D97-AF65-F5344CB8AC3E}">
        <p14:creationId xmlns:p14="http://schemas.microsoft.com/office/powerpoint/2010/main" val="39588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Title 3">
            <a:extLst>
              <a:ext uri="{FF2B5EF4-FFF2-40B4-BE49-F238E27FC236}">
                <a16:creationId xmlns:a16="http://schemas.microsoft.com/office/drawing/2014/main" id="{63BC5CBB-99EB-9B40-B4E3-E8C0EF9999AC}"/>
              </a:ext>
            </a:extLst>
          </p:cNvPr>
          <p:cNvSpPr txBox="1">
            <a:spLocks noGrp="1"/>
          </p:cNvSpPr>
          <p:nvPr>
            <p:ph type="title"/>
          </p:nvPr>
        </p:nvSpPr>
        <p:spPr>
          <a:xfrm>
            <a:off x="7379553" y="428233"/>
            <a:ext cx="3237147" cy="462374"/>
          </a:xfrm>
          <a:prstGeom prst="rect">
            <a:avLst/>
          </a:prstGeom>
        </p:spPr>
        <p:txBody>
          <a:bodyPr>
            <a:noAutofit/>
          </a:bodyPr>
          <a:lstStyle>
            <a:lvl1pPr defTabSz="694944">
              <a:defRPr sz="3040"/>
            </a:lvl1pPr>
          </a:lstStyle>
          <a:p>
            <a:pPr lvl="0" defTabSz="914400">
              <a:lnSpc>
                <a:spcPct val="100000"/>
              </a:lnSpc>
              <a:buClr>
                <a:srgbClr val="000000"/>
              </a:buClr>
              <a:buSzPts val="1800"/>
            </a:pPr>
            <a:r>
              <a:rPr lang="en-US" sz="1400" dirty="0">
                <a:solidFill>
                  <a:srgbClr val="990000"/>
                </a:solidFill>
              </a:rPr>
              <a:t>Cost/Benefit Information: </a:t>
            </a:r>
            <a:br>
              <a:rPr lang="en-US" sz="1400" dirty="0">
                <a:solidFill>
                  <a:srgbClr val="990000"/>
                </a:solidFill>
              </a:rPr>
            </a:br>
            <a:r>
              <a:rPr lang="en-US" sz="1400" b="0" dirty="0">
                <a:solidFill>
                  <a:srgbClr val="990000"/>
                </a:solidFill>
              </a:rPr>
              <a:t>Scenario, part time NP (20%)</a:t>
            </a:r>
          </a:p>
        </p:txBody>
      </p:sp>
      <p:graphicFrame>
        <p:nvGraphicFramePr>
          <p:cNvPr id="4" name="Content Placeholder 3">
            <a:extLst>
              <a:ext uri="{FF2B5EF4-FFF2-40B4-BE49-F238E27FC236}">
                <a16:creationId xmlns:a16="http://schemas.microsoft.com/office/drawing/2014/main" id="{F8553F8D-61CB-504B-87E1-A5C7029A6F6A}"/>
              </a:ext>
            </a:extLst>
          </p:cNvPr>
          <p:cNvGraphicFramePr>
            <a:graphicFrameLocks/>
          </p:cNvGraphicFramePr>
          <p:nvPr>
            <p:extLst>
              <p:ext uri="{D42A27DB-BD31-4B8C-83A1-F6EECF244321}">
                <p14:modId xmlns:p14="http://schemas.microsoft.com/office/powerpoint/2010/main" val="939022343"/>
              </p:ext>
            </p:extLst>
          </p:nvPr>
        </p:nvGraphicFramePr>
        <p:xfrm>
          <a:off x="2052636" y="1004680"/>
          <a:ext cx="8086727" cy="4919760"/>
        </p:xfrm>
        <a:graphic>
          <a:graphicData uri="http://schemas.openxmlformats.org/drawingml/2006/table">
            <a:tbl>
              <a:tblPr firstRow="1">
                <a:tableStyleId>{793D81CF-94F2-401A-BA57-92F5A7B2D0C5}</a:tableStyleId>
              </a:tblPr>
              <a:tblGrid>
                <a:gridCol w="3309147">
                  <a:extLst>
                    <a:ext uri="{9D8B030D-6E8A-4147-A177-3AD203B41FA5}">
                      <a16:colId xmlns:a16="http://schemas.microsoft.com/office/drawing/2014/main" val="4176328322"/>
                    </a:ext>
                  </a:extLst>
                </a:gridCol>
                <a:gridCol w="1799348">
                  <a:extLst>
                    <a:ext uri="{9D8B030D-6E8A-4147-A177-3AD203B41FA5}">
                      <a16:colId xmlns:a16="http://schemas.microsoft.com/office/drawing/2014/main" val="205526540"/>
                    </a:ext>
                  </a:extLst>
                </a:gridCol>
                <a:gridCol w="148912">
                  <a:extLst>
                    <a:ext uri="{9D8B030D-6E8A-4147-A177-3AD203B41FA5}">
                      <a16:colId xmlns:a16="http://schemas.microsoft.com/office/drawing/2014/main" val="2868525089"/>
                    </a:ext>
                  </a:extLst>
                </a:gridCol>
                <a:gridCol w="1414660">
                  <a:extLst>
                    <a:ext uri="{9D8B030D-6E8A-4147-A177-3AD203B41FA5}">
                      <a16:colId xmlns:a16="http://schemas.microsoft.com/office/drawing/2014/main" val="347101244"/>
                    </a:ext>
                  </a:extLst>
                </a:gridCol>
                <a:gridCol w="1414660">
                  <a:extLst>
                    <a:ext uri="{9D8B030D-6E8A-4147-A177-3AD203B41FA5}">
                      <a16:colId xmlns:a16="http://schemas.microsoft.com/office/drawing/2014/main" val="3055471502"/>
                    </a:ext>
                  </a:extLst>
                </a:gridCol>
              </a:tblGrid>
              <a:tr h="0">
                <a:tc gridSpan="5">
                  <a:txBody>
                    <a:bodyPr/>
                    <a:lstStyle/>
                    <a:p>
                      <a:pPr algn="ctr" fontAlgn="b"/>
                      <a:r>
                        <a:rPr lang="en-US" sz="1600" b="1" u="none" strike="noStrike" dirty="0">
                          <a:effectLst/>
                        </a:rPr>
                        <a:t>VOLUNTARY MEMBERSHIP: Profit and Loss - Nurse Practitioner - 0.2 FTE</a:t>
                      </a:r>
                      <a:endParaRPr lang="en-US" sz="1600" b="1" i="0" u="none" strike="noStrike" dirty="0">
                        <a:solidFill>
                          <a:srgbClr val="000000"/>
                        </a:solidFill>
                        <a:effectLst/>
                        <a:latin typeface="Times New Roman" panose="02020603050405020304" pitchFamily="18" charset="0"/>
                      </a:endParaRPr>
                    </a:p>
                  </a:txBody>
                  <a:tcPr marL="8880" marR="8880" marT="888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4738"/>
                  </a:ext>
                </a:extLst>
              </a:tr>
              <a:tr h="201587">
                <a:tc>
                  <a:txBody>
                    <a:bodyPr/>
                    <a:lstStyle/>
                    <a:p>
                      <a:pPr algn="l" fontAlgn="b"/>
                      <a:endParaRPr lang="en-US" sz="1400" b="0" i="0" u="none" strike="noStrike" dirty="0">
                        <a:solidFill>
                          <a:srgbClr val="000000"/>
                        </a:solidFill>
                        <a:effectLst/>
                        <a:latin typeface="Calibri" panose="020F0502020204030204" pitchFamily="34" charset="0"/>
                      </a:endParaRPr>
                    </a:p>
                  </a:txBody>
                  <a:tcPr marL="8880" marR="8880" marT="888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880" marR="8880" marT="888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880" marR="8880" marT="888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880" marR="8880" marT="888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880" marR="8880" marT="8880" marB="0" anchor="b"/>
                </a:tc>
                <a:extLst>
                  <a:ext uri="{0D108BD9-81ED-4DB2-BD59-A6C34878D82A}">
                    <a16:rowId xmlns:a16="http://schemas.microsoft.com/office/drawing/2014/main" val="3483073620"/>
                  </a:ext>
                </a:extLst>
              </a:tr>
              <a:tr h="201587">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sng" strike="noStrike" dirty="0">
                          <a:effectLst/>
                        </a:rPr>
                        <a:t>GFT</a:t>
                      </a:r>
                      <a:endParaRPr lang="en-US" sz="1400" b="1" i="0" u="sng"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sng" strike="noStrike" dirty="0">
                          <a:effectLst/>
                        </a:rPr>
                        <a:t>Per diem</a:t>
                      </a:r>
                      <a:endParaRPr lang="en-US" sz="1400" b="1" i="0" u="sng"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3378458232"/>
                  </a:ext>
                </a:extLst>
              </a:tr>
              <a:tr h="201587">
                <a:tc>
                  <a:txBody>
                    <a:bodyPr/>
                    <a:lstStyle/>
                    <a:p>
                      <a:pPr algn="l" fontAlgn="b"/>
                      <a:r>
                        <a:rPr lang="en-US" sz="1400" b="1" u="none" strike="noStrike" dirty="0">
                          <a:effectLst/>
                        </a:rPr>
                        <a:t>Collections </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40,000 </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40,000 </a:t>
                      </a:r>
                      <a:endParaRPr lang="en-US" sz="1400" b="1"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1865845694"/>
                  </a:ext>
                </a:extLst>
              </a:tr>
              <a:tr h="201587">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175717762"/>
                  </a:ext>
                </a:extLst>
              </a:tr>
              <a:tr h="201587">
                <a:tc>
                  <a:txBody>
                    <a:bodyPr/>
                    <a:lstStyle/>
                    <a:p>
                      <a:pPr algn="l" fontAlgn="b"/>
                      <a:r>
                        <a:rPr lang="en-US" sz="1400" b="1" u="none" strike="noStrike" dirty="0">
                          <a:effectLst/>
                        </a:rPr>
                        <a:t>Gross Revenue</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40,000 </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40,000 </a:t>
                      </a:r>
                      <a:endParaRPr lang="en-US" sz="1400" b="1"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3285941906"/>
                  </a:ext>
                </a:extLst>
              </a:tr>
              <a:tr h="201587">
                <a:tc>
                  <a:txBody>
                    <a:bodyPr/>
                    <a:lstStyle/>
                    <a:p>
                      <a:pPr algn="l" fontAlgn="b"/>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3354208630"/>
                  </a:ext>
                </a:extLst>
              </a:tr>
              <a:tr h="201587">
                <a:tc>
                  <a:txBody>
                    <a:bodyPr/>
                    <a:lstStyle/>
                    <a:p>
                      <a:pPr algn="l" fontAlgn="b"/>
                      <a:r>
                        <a:rPr lang="en-US" sz="1400" u="none" strike="noStrike">
                          <a:effectLst/>
                        </a:rPr>
                        <a:t>Contractual</a:t>
                      </a:r>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r" fontAlgn="b"/>
                      <a:r>
                        <a:rPr lang="en-US" sz="1400" u="none" strike="noStrike">
                          <a:effectLst/>
                        </a:rPr>
                        <a:t>5.00%</a:t>
                      </a:r>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2,000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2,000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799882812"/>
                  </a:ext>
                </a:extLst>
              </a:tr>
              <a:tr h="201587">
                <a:tc>
                  <a:txBody>
                    <a:bodyPr/>
                    <a:lstStyle/>
                    <a:p>
                      <a:pPr algn="l" fontAlgn="b"/>
                      <a:r>
                        <a:rPr lang="en-US" sz="1400" u="none" strike="noStrike" dirty="0">
                          <a:effectLst/>
                        </a:rPr>
                        <a:t>Administrative</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r" fontAlgn="b"/>
                      <a:r>
                        <a:rPr lang="en-US" sz="1400" u="none" strike="noStrike" dirty="0">
                          <a:effectLst/>
                        </a:rPr>
                        <a:t>2.80%</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1,120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1,120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710073459"/>
                  </a:ext>
                </a:extLst>
              </a:tr>
              <a:tr h="201587">
                <a:tc>
                  <a:txBody>
                    <a:bodyPr/>
                    <a:lstStyle/>
                    <a:p>
                      <a:pPr algn="l" fontAlgn="b"/>
                      <a:r>
                        <a:rPr lang="en-US" sz="1400" u="none" strike="noStrike" dirty="0">
                          <a:effectLst/>
                        </a:rPr>
                        <a:t>Billing</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r" fontAlgn="b"/>
                      <a:r>
                        <a:rPr lang="en-US" sz="1400" u="none" strike="noStrike">
                          <a:effectLst/>
                        </a:rPr>
                        <a:t>3.90%</a:t>
                      </a:r>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a:effectLst/>
                        </a:rPr>
                        <a:t>                 1,560 </a:t>
                      </a:r>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a:effectLst/>
                        </a:rPr>
                        <a:t>                 1,560 </a:t>
                      </a:r>
                      <a:endParaRPr lang="en-US" sz="1400" b="0" i="0" u="none" strike="noStrike">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779266460"/>
                  </a:ext>
                </a:extLst>
              </a:tr>
              <a:tr h="201587">
                <a:tc>
                  <a:txBody>
                    <a:bodyPr/>
                    <a:lstStyle/>
                    <a:p>
                      <a:pPr algn="l" fontAlgn="b"/>
                      <a:r>
                        <a:rPr lang="en-US" sz="1400" u="none" strike="noStrike">
                          <a:effectLst/>
                        </a:rPr>
                        <a:t>Dean's Fund</a:t>
                      </a:r>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r" fontAlgn="b"/>
                      <a:r>
                        <a:rPr lang="en-US" sz="1400" u="none" strike="noStrike" dirty="0">
                          <a:effectLst/>
                        </a:rPr>
                        <a:t>1.50%</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600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600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871117092"/>
                  </a:ext>
                </a:extLst>
              </a:tr>
              <a:tr h="201587">
                <a:tc>
                  <a:txBody>
                    <a:bodyPr/>
                    <a:lstStyle/>
                    <a:p>
                      <a:pPr algn="l" fontAlgn="t"/>
                      <a:r>
                        <a:rPr lang="en-US" sz="1400" u="none" strike="noStrike">
                          <a:effectLst/>
                        </a:rPr>
                        <a:t>Spec Proj / Interdepartmental Pool</a:t>
                      </a:r>
                      <a:endParaRPr lang="en-US" sz="1400" b="1" i="0" u="none" strike="noStrike">
                        <a:solidFill>
                          <a:srgbClr val="000000"/>
                        </a:solidFill>
                        <a:effectLst/>
                        <a:latin typeface="Times New Roman" panose="02020603050405020304" pitchFamily="18" charset="0"/>
                      </a:endParaRPr>
                    </a:p>
                  </a:txBody>
                  <a:tcPr marR="8880" marT="8880" marB="0"/>
                </a:tc>
                <a:tc>
                  <a:txBody>
                    <a:bodyPr/>
                    <a:lstStyle/>
                    <a:p>
                      <a:pPr algn="r" fontAlgn="t"/>
                      <a:r>
                        <a:rPr lang="en-US" sz="1400" u="none" strike="noStrike" dirty="0">
                          <a:effectLst/>
                        </a:rPr>
                        <a:t>0.10%</a:t>
                      </a:r>
                      <a:endParaRPr lang="en-US" sz="1400" b="1" i="0" u="none" strike="noStrike" dirty="0">
                        <a:solidFill>
                          <a:srgbClr val="000000"/>
                        </a:solidFill>
                        <a:effectLst/>
                        <a:latin typeface="Times New Roman" panose="02020603050405020304" pitchFamily="18" charset="0"/>
                      </a:endParaRPr>
                    </a:p>
                  </a:txBody>
                  <a:tcPr marL="8880" marR="8880" marT="8880" marB="0"/>
                </a:tc>
                <a:tc>
                  <a:txBody>
                    <a:bodyPr/>
                    <a:lstStyle/>
                    <a:p>
                      <a:pPr algn="l" fontAlgn="t"/>
                      <a:endParaRPr lang="en-US" sz="1400" b="0" i="0" u="none" strike="noStrike">
                        <a:solidFill>
                          <a:srgbClr val="000000"/>
                        </a:solidFill>
                        <a:effectLst/>
                        <a:latin typeface="Times New Roman" panose="02020603050405020304" pitchFamily="18" charset="0"/>
                      </a:endParaRPr>
                    </a:p>
                  </a:txBody>
                  <a:tcPr marL="8880" marR="8880" marT="8880" marB="0"/>
                </a:tc>
                <a:tc>
                  <a:txBody>
                    <a:bodyPr/>
                    <a:lstStyle/>
                    <a:p>
                      <a:pPr algn="r" fontAlgn="b"/>
                      <a:r>
                        <a:rPr lang="en-US" sz="1400" u="none" strike="noStrike" dirty="0">
                          <a:effectLst/>
                        </a:rPr>
                        <a:t>                      40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a:effectLst/>
                        </a:rPr>
                        <a:t>                      40 </a:t>
                      </a:r>
                      <a:endParaRPr lang="en-US" sz="1400" b="0" i="0" u="none" strike="noStrike">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675701874"/>
                  </a:ext>
                </a:extLst>
              </a:tr>
              <a:tr h="201587">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296460344"/>
                  </a:ext>
                </a:extLst>
              </a:tr>
              <a:tr h="201587">
                <a:tc>
                  <a:txBody>
                    <a:bodyPr/>
                    <a:lstStyle/>
                    <a:p>
                      <a:pPr algn="l" fontAlgn="b"/>
                      <a:r>
                        <a:rPr lang="en-US" sz="1400" u="none" strike="noStrike">
                          <a:effectLst/>
                        </a:rPr>
                        <a:t>Primary Malpractice</a:t>
                      </a:r>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1,000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1,000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1573601800"/>
                  </a:ext>
                </a:extLst>
              </a:tr>
              <a:tr h="201587">
                <a:tc>
                  <a:txBody>
                    <a:bodyPr/>
                    <a:lstStyle/>
                    <a:p>
                      <a:pPr algn="l" fontAlgn="b"/>
                      <a:r>
                        <a:rPr lang="en-US" sz="1400" u="none" strike="noStrike" dirty="0">
                          <a:effectLst/>
                        </a:rPr>
                        <a:t>Indirect Costs of Practice</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837138470"/>
                  </a:ext>
                </a:extLst>
              </a:tr>
              <a:tr h="201587">
                <a:tc>
                  <a:txBody>
                    <a:bodyPr/>
                    <a:lstStyle/>
                    <a:p>
                      <a:pPr algn="l" fontAlgn="b"/>
                      <a:r>
                        <a:rPr lang="en-US" sz="1400" u="none" strike="noStrike">
                          <a:effectLst/>
                        </a:rPr>
                        <a:t>Year End Bonus Estimate</a:t>
                      </a:r>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marL="0" algn="l" defTabSz="685776" rtl="0" eaLnBrk="1" fontAlgn="b" latinLnBrk="0" hangingPunct="1"/>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1030222933"/>
                  </a:ext>
                </a:extLst>
              </a:tr>
              <a:tr h="201587">
                <a:tc>
                  <a:txBody>
                    <a:bodyPr/>
                    <a:lstStyle/>
                    <a:p>
                      <a:pPr algn="l" fontAlgn="b"/>
                      <a:r>
                        <a:rPr lang="en-US" sz="1400" u="none" strike="noStrike">
                          <a:effectLst/>
                        </a:rPr>
                        <a:t>Compensation (CPMP)</a:t>
                      </a:r>
                      <a:endParaRPr lang="en-US" sz="1400" b="1" i="0" u="none" strike="noStrike">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16,500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16,500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812845246"/>
                  </a:ext>
                </a:extLst>
              </a:tr>
              <a:tr h="201587">
                <a:tc gridSpan="2">
                  <a:txBody>
                    <a:bodyPr/>
                    <a:lstStyle/>
                    <a:p>
                      <a:pPr algn="l" fontAlgn="b"/>
                      <a:r>
                        <a:rPr lang="en-US" sz="1400" u="none" strike="noStrike" dirty="0">
                          <a:effectLst/>
                        </a:rPr>
                        <a:t>Benefits (20%) GFT, FICA only per diem</a:t>
                      </a:r>
                      <a:endParaRPr lang="en-US" sz="1400" b="1" i="0" u="none" strike="noStrike" dirty="0">
                        <a:solidFill>
                          <a:srgbClr val="000000"/>
                        </a:solidFill>
                        <a:effectLst/>
                        <a:latin typeface="Times New Roman" panose="02020603050405020304" pitchFamily="18" charset="0"/>
                      </a:endParaRPr>
                    </a:p>
                  </a:txBody>
                  <a:tcPr marR="8880" marT="8880" marB="0" anchor="b"/>
                </a:tc>
                <a:tc hMerge="1">
                  <a:txBody>
                    <a:bodyPr/>
                    <a:lstStyle/>
                    <a:p>
                      <a:endParaRPr lang="en-US"/>
                    </a:p>
                  </a:txBody>
                  <a:tcP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3,300 </a:t>
                      </a:r>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u="none" strike="noStrike" dirty="0">
                          <a:effectLst/>
                        </a:rPr>
                        <a:t>                 1,031 </a:t>
                      </a:r>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072563926"/>
                  </a:ext>
                </a:extLst>
              </a:tr>
              <a:tr h="201587">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0"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3737340197"/>
                  </a:ext>
                </a:extLst>
              </a:tr>
              <a:tr h="201587">
                <a:tc>
                  <a:txBody>
                    <a:bodyPr/>
                    <a:lstStyle/>
                    <a:p>
                      <a:pPr algn="l" fontAlgn="b"/>
                      <a:r>
                        <a:rPr lang="en-US" sz="1400" b="1" u="none" strike="noStrike" dirty="0">
                          <a:effectLst/>
                        </a:rPr>
                        <a:t>Total Expenses</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26,120 </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23,851 </a:t>
                      </a:r>
                      <a:endParaRPr lang="en-US" sz="1400" b="1"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446331476"/>
                  </a:ext>
                </a:extLst>
              </a:tr>
              <a:tr h="201587">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endParaRPr lang="en-US" sz="1400" b="1"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2125805735"/>
                  </a:ext>
                </a:extLst>
              </a:tr>
              <a:tr h="201587">
                <a:tc>
                  <a:txBody>
                    <a:bodyPr/>
                    <a:lstStyle/>
                    <a:p>
                      <a:pPr algn="l" fontAlgn="b"/>
                      <a:r>
                        <a:rPr lang="en-US" sz="1400" b="1" u="none" strike="noStrike" dirty="0">
                          <a:effectLst/>
                        </a:rPr>
                        <a:t>Gross Revenue Less Expenses</a:t>
                      </a:r>
                      <a:endParaRPr lang="en-US" sz="1400" b="1" i="0" u="none" strike="noStrike" dirty="0">
                        <a:solidFill>
                          <a:srgbClr val="000000"/>
                        </a:solidFill>
                        <a:effectLst/>
                        <a:latin typeface="Times New Roman" panose="02020603050405020304" pitchFamily="18" charset="0"/>
                      </a:endParaRPr>
                    </a:p>
                  </a:txBody>
                  <a:tcPr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l" fontAlgn="b"/>
                      <a:endParaRPr lang="en-US" sz="1400" b="1" i="0" u="none" strike="noStrike">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13,880 </a:t>
                      </a:r>
                      <a:endParaRPr lang="en-US" sz="1400" b="1" i="0" u="none" strike="noStrike" dirty="0">
                        <a:solidFill>
                          <a:srgbClr val="000000"/>
                        </a:solidFill>
                        <a:effectLst/>
                        <a:latin typeface="Times New Roman" panose="02020603050405020304" pitchFamily="18" charset="0"/>
                      </a:endParaRPr>
                    </a:p>
                  </a:txBody>
                  <a:tcPr marL="8880" marR="8880" marT="8880" marB="0" anchor="b"/>
                </a:tc>
                <a:tc>
                  <a:txBody>
                    <a:bodyPr/>
                    <a:lstStyle/>
                    <a:p>
                      <a:pPr algn="r" fontAlgn="b"/>
                      <a:r>
                        <a:rPr lang="en-US" sz="1400" b="1" u="none" strike="noStrike" dirty="0">
                          <a:effectLst/>
                        </a:rPr>
                        <a:t> $            16,149 </a:t>
                      </a:r>
                      <a:endParaRPr lang="en-US" sz="1400" b="1" i="0" u="none" strike="noStrike" dirty="0">
                        <a:solidFill>
                          <a:srgbClr val="000000"/>
                        </a:solidFill>
                        <a:effectLst/>
                        <a:latin typeface="Times New Roman" panose="02020603050405020304" pitchFamily="18" charset="0"/>
                      </a:endParaRPr>
                    </a:p>
                  </a:txBody>
                  <a:tcPr marL="8880" marT="8880" marB="0" anchor="b"/>
                </a:tc>
                <a:extLst>
                  <a:ext uri="{0D108BD9-81ED-4DB2-BD59-A6C34878D82A}">
                    <a16:rowId xmlns:a16="http://schemas.microsoft.com/office/drawing/2014/main" val="1376504471"/>
                  </a:ext>
                </a:extLst>
              </a:tr>
            </a:tbl>
          </a:graphicData>
        </a:graphic>
      </p:graphicFrame>
      <p:sp>
        <p:nvSpPr>
          <p:cNvPr id="14" name="Slide Number Placeholder 2">
            <a:extLst>
              <a:ext uri="{FF2B5EF4-FFF2-40B4-BE49-F238E27FC236}">
                <a16:creationId xmlns:a16="http://schemas.microsoft.com/office/drawing/2014/main" id="{BC2BDBE3-A7D2-A84F-9295-E3B1F3F6D767}"/>
              </a:ext>
            </a:extLst>
          </p:cNvPr>
          <p:cNvSpPr txBox="1">
            <a:spLocks/>
          </p:cNvSpPr>
          <p:nvPr/>
        </p:nvSpPr>
        <p:spPr>
          <a:xfrm>
            <a:off x="10616700" y="6347163"/>
            <a:ext cx="583656" cy="3041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r"/>
            <a:r>
              <a:rPr lang="en-US" sz="1000" b="1" dirty="0">
                <a:solidFill>
                  <a:srgbClr val="888888"/>
                </a:solidFill>
                <a:latin typeface="Museo Slab 900"/>
                <a:sym typeface="Museo Slab 900"/>
              </a:rPr>
              <a:t>10</a:t>
            </a:r>
          </a:p>
        </p:txBody>
      </p:sp>
    </p:spTree>
    <p:extLst>
      <p:ext uri="{BB962C8B-B14F-4D97-AF65-F5344CB8AC3E}">
        <p14:creationId xmlns:p14="http://schemas.microsoft.com/office/powerpoint/2010/main" val="406889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FA0516B-974F-F542-BFFD-0D009F34FE02}"/>
              </a:ext>
            </a:extLst>
          </p:cNvPr>
          <p:cNvSpPr>
            <a:spLocks noGrp="1"/>
          </p:cNvSpPr>
          <p:nvPr>
            <p:ph type="title"/>
          </p:nvPr>
        </p:nvSpPr>
        <p:spPr>
          <a:xfrm>
            <a:off x="1066800" y="1280839"/>
            <a:ext cx="10058400" cy="462373"/>
          </a:xfrm>
        </p:spPr>
        <p:txBody>
          <a:bodyPr>
            <a:noAutofit/>
          </a:bodyPr>
          <a:lstStyle/>
          <a:p>
            <a:pPr algn="ctr"/>
            <a:r>
              <a:rPr lang="en-US" sz="4000" dirty="0"/>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3"/>
          <a:stretch>
            <a:fillRect/>
          </a:stretch>
        </p:blipFill>
        <p:spPr>
          <a:xfrm>
            <a:off x="4168902" y="1969005"/>
            <a:ext cx="3810001" cy="3797810"/>
          </a:xfrm>
          <a:prstGeom prst="rect">
            <a:avLst/>
          </a:prstGeom>
          <a:ln w="12700" cap="flat">
            <a:noFill/>
            <a:miter lim="400000"/>
          </a:ln>
          <a:effectLst/>
        </p:spPr>
      </p:pic>
      <p:sp>
        <p:nvSpPr>
          <p:cNvPr id="11" name="Slide Number Placeholder 2">
            <a:extLst>
              <a:ext uri="{FF2B5EF4-FFF2-40B4-BE49-F238E27FC236}">
                <a16:creationId xmlns:a16="http://schemas.microsoft.com/office/drawing/2014/main" id="{4D14ED8B-6798-1C41-AA68-F2E3B9792A4B}"/>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28694569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3"/>
          <p:cNvSpPr txBox="1">
            <a:spLocks noGrp="1"/>
          </p:cNvSpPr>
          <p:nvPr>
            <p:ph type="title"/>
          </p:nvPr>
        </p:nvSpPr>
        <p:spPr>
          <a:xfrm>
            <a:off x="1141955" y="1134797"/>
            <a:ext cx="10058401" cy="521739"/>
          </a:xfrm>
          <a:prstGeom prst="rect">
            <a:avLst/>
          </a:prstGeom>
        </p:spPr>
        <p:txBody>
          <a:bodyPr>
            <a:normAutofit/>
          </a:bodyPr>
          <a:lstStyle>
            <a:lvl1pPr defTabSz="786384">
              <a:defRPr sz="3440"/>
            </a:lvl1pPr>
          </a:lstStyle>
          <a:p>
            <a:r>
              <a:rPr sz="4000" dirty="0"/>
              <a:t>Expanded Clinical Enterprise Proposal</a:t>
            </a:r>
          </a:p>
        </p:txBody>
      </p:sp>
      <p:sp>
        <p:nvSpPr>
          <p:cNvPr id="203" name="Text Placeholder 2"/>
          <p:cNvSpPr txBox="1">
            <a:spLocks noGrp="1"/>
          </p:cNvSpPr>
          <p:nvPr>
            <p:ph type="body" idx="1"/>
          </p:nvPr>
        </p:nvSpPr>
        <p:spPr>
          <a:xfrm>
            <a:off x="1187512" y="1762132"/>
            <a:ext cx="9888910" cy="4489812"/>
          </a:xfrm>
          <a:prstGeom prst="rect">
            <a:avLst/>
          </a:prstGeom>
        </p:spPr>
        <p:txBody>
          <a:bodyPr>
            <a:normAutofit/>
          </a:bodyPr>
          <a:lstStyle/>
          <a:p>
            <a:pPr>
              <a:defRPr b="1"/>
            </a:pPr>
            <a:r>
              <a:rPr lang="en-US" sz="1600" dirty="0">
                <a:solidFill>
                  <a:srgbClr val="C00000"/>
                </a:solidFill>
                <a:latin typeface="Verdana" panose="020B0604030504040204" pitchFamily="34" charset="0"/>
                <a:ea typeface="Verdana" panose="020B0604030504040204" pitchFamily="34" charset="0"/>
              </a:rPr>
              <a:t>Co-Chairs:  </a:t>
            </a:r>
          </a:p>
          <a:p>
            <a:pPr marL="742950" lvl="1" indent="-285750">
              <a:spcBef>
                <a:spcPts val="0"/>
              </a:spcBef>
              <a:buFont typeface="Arial"/>
            </a:pPr>
            <a:r>
              <a:rPr lang="en-US" sz="1600" dirty="0">
                <a:latin typeface="Verdana" panose="020B0604030504040204" pitchFamily="34" charset="0"/>
                <a:ea typeface="Verdana" panose="020B0604030504040204" pitchFamily="34" charset="0"/>
              </a:rPr>
              <a:t>Lisa Layton, CPMP Controller, Stony Brook Medicine</a:t>
            </a:r>
          </a:p>
          <a:p>
            <a:pPr marL="742950" lvl="1" indent="-285750">
              <a:spcBef>
                <a:spcPts val="0"/>
              </a:spcBef>
              <a:buFont typeface="Arial"/>
            </a:pPr>
            <a:r>
              <a:rPr lang="en-US" sz="1600" dirty="0">
                <a:latin typeface="Verdana" panose="020B0604030504040204" pitchFamily="34" charset="0"/>
                <a:ea typeface="Verdana" panose="020B0604030504040204" pitchFamily="34" charset="0"/>
              </a:rPr>
              <a:t>Spencer Busia, Assistant Dean for Finance &amp; Administration for Dental School</a:t>
            </a:r>
            <a:endParaRPr lang="en-US" sz="1600" b="1" dirty="0">
              <a:solidFill>
                <a:srgbClr val="990000"/>
              </a:solidFill>
              <a:latin typeface="Verdana" panose="020B0604030504040204" pitchFamily="34" charset="0"/>
              <a:ea typeface="Verdana" panose="020B0604030504040204" pitchFamily="34" charset="0"/>
              <a:cs typeface="Verdana"/>
              <a:sym typeface="Verdana"/>
            </a:endParaRPr>
          </a:p>
          <a:p>
            <a:pPr>
              <a:buClr>
                <a:srgbClr val="000000"/>
              </a:buClr>
              <a:buSzPts val="1600"/>
            </a:pPr>
            <a:r>
              <a:rPr lang="en-US" sz="1600" b="1" dirty="0">
                <a:solidFill>
                  <a:srgbClr val="990000"/>
                </a:solidFill>
                <a:latin typeface="Verdana"/>
                <a:ea typeface="Verdana"/>
                <a:cs typeface="Verdana"/>
                <a:sym typeface="Verdana"/>
              </a:rPr>
              <a:t>Initiative Type</a:t>
            </a:r>
          </a:p>
          <a:p>
            <a:pPr>
              <a:buClr>
                <a:schemeClr val="dk1"/>
              </a:buClr>
              <a:buSzPts val="1600"/>
            </a:pPr>
            <a:r>
              <a:rPr lang="en-US" sz="1600" dirty="0">
                <a:solidFill>
                  <a:schemeClr val="dk1"/>
                </a:solidFill>
                <a:latin typeface="Verdana"/>
                <a:ea typeface="Verdana"/>
                <a:cs typeface="Verdana"/>
                <a:sym typeface="Verdana"/>
              </a:rPr>
              <a:t>Key enabler to allow for billing of clinical services by faculty in HSC schools (Nursing, Social Welfare and Health Technology and Management) and West Campus, where appropriate. Identify areas of improvement for billing of services rendered by the School of Dental Medicine.</a:t>
            </a:r>
          </a:p>
          <a:p>
            <a:pPr>
              <a:buClr>
                <a:schemeClr val="dk1"/>
              </a:buClr>
              <a:buSzPts val="1600"/>
            </a:pPr>
            <a:r>
              <a:rPr lang="en-US" sz="1600" b="1" dirty="0">
                <a:solidFill>
                  <a:srgbClr val="990000"/>
                </a:solidFill>
                <a:latin typeface="Verdana"/>
                <a:ea typeface="Verdana"/>
                <a:cs typeface="Verdana"/>
                <a:sym typeface="Verdana"/>
              </a:rPr>
              <a:t>Problem Statement</a:t>
            </a:r>
          </a:p>
          <a:p>
            <a:pPr>
              <a:buSzPts val="1600"/>
            </a:pPr>
            <a:r>
              <a:rPr lang="en-US" sz="1600" dirty="0">
                <a:latin typeface="Verdana"/>
                <a:ea typeface="Verdana"/>
                <a:cs typeface="Verdana"/>
                <a:sym typeface="Verdana"/>
              </a:rPr>
              <a:t>Current billing of clinical services is for providers associated with the School of Medicine through CPMP. Faculty at other HSC schools have no mechanism for billing for clinical services and have expressed an interest in doing so as means of  generating revenue and opportunities to create programs for clinical / educational purposes. </a:t>
            </a:r>
          </a:p>
          <a:p>
            <a:pPr>
              <a:buSzPts val="1600"/>
            </a:pPr>
            <a:r>
              <a:rPr lang="en-US" sz="1600" b="1" dirty="0">
                <a:solidFill>
                  <a:srgbClr val="990000"/>
                </a:solidFill>
                <a:latin typeface="Verdana"/>
                <a:ea typeface="Verdana"/>
                <a:cs typeface="Verdana"/>
                <a:sym typeface="Verdana"/>
              </a:rPr>
              <a:t>Opportunity</a:t>
            </a:r>
          </a:p>
          <a:p>
            <a:pPr>
              <a:buSzPts val="1600"/>
            </a:pPr>
            <a:r>
              <a:rPr lang="en-US" sz="1600" dirty="0">
                <a:latin typeface="Verdana"/>
                <a:ea typeface="Verdana"/>
                <a:cs typeface="Verdana"/>
                <a:sym typeface="Verdana"/>
              </a:rPr>
              <a:t>Develop workflow for practitioners, at all HSC schools and West Campus to bill for clinical services. Develop system to improve School of Dental Medicine billing and collection of revenue</a:t>
            </a:r>
            <a:endParaRPr b="0" dirty="0"/>
          </a:p>
        </p:txBody>
      </p:sp>
      <p:sp>
        <p:nvSpPr>
          <p:cNvPr id="202"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6" name="Title 3">
            <a:extLst>
              <a:ext uri="{FF2B5EF4-FFF2-40B4-BE49-F238E27FC236}">
                <a16:creationId xmlns:a16="http://schemas.microsoft.com/office/drawing/2014/main" id="{5F7865C2-0E93-4606-89F7-37F8075218D8}"/>
              </a:ext>
            </a:extLst>
          </p:cNvPr>
          <p:cNvSpPr txBox="1">
            <a:spLocks noGrp="1"/>
          </p:cNvSpPr>
          <p:nvPr>
            <p:ph type="title"/>
          </p:nvPr>
        </p:nvSpPr>
        <p:spPr>
          <a:xfrm>
            <a:off x="1066799" y="1038575"/>
            <a:ext cx="10058401" cy="521739"/>
          </a:xfrm>
          <a:prstGeom prst="rect">
            <a:avLst/>
          </a:prstGeom>
        </p:spPr>
        <p:txBody>
          <a:bodyPr/>
          <a:lstStyle>
            <a:lvl1pPr defTabSz="786384">
              <a:defRPr sz="3440"/>
            </a:lvl1pPr>
          </a:lstStyle>
          <a:p>
            <a:r>
              <a:rPr sz="4000" dirty="0">
                <a:solidFill>
                  <a:srgbClr val="C00000"/>
                </a:solidFill>
                <a:latin typeface="Effra"/>
              </a:rPr>
              <a:t>Current State</a:t>
            </a:r>
          </a:p>
        </p:txBody>
      </p:sp>
      <p:sp>
        <p:nvSpPr>
          <p:cNvPr id="3" name="Text Placeholder 2"/>
          <p:cNvSpPr>
            <a:spLocks noGrp="1"/>
          </p:cNvSpPr>
          <p:nvPr>
            <p:ph type="body" idx="1"/>
          </p:nvPr>
        </p:nvSpPr>
        <p:spPr>
          <a:xfrm>
            <a:off x="1199389" y="1752600"/>
            <a:ext cx="10253523" cy="3615047"/>
          </a:xfrm>
        </p:spPr>
        <p:txBody>
          <a:bodyPr>
            <a:noAutofit/>
          </a:bodyPr>
          <a:lstStyle/>
          <a:p>
            <a:pPr marL="285750" indent="-285750">
              <a:lnSpc>
                <a:spcPct val="100000"/>
              </a:lnSpc>
              <a:buFont typeface="Arial" panose="020B0604020202020204" pitchFamily="34" charset="0"/>
              <a:buChar char="•"/>
            </a:pPr>
            <a:r>
              <a:rPr lang="en-US" sz="1800" dirty="0">
                <a:solidFill>
                  <a:schemeClr val="tx1"/>
                </a:solidFill>
                <a:latin typeface="+mj-lt"/>
                <a:ea typeface="Verdana" panose="020B0604030504040204" pitchFamily="34" charset="0"/>
              </a:rPr>
              <a:t>CPMP, was established in 1974 as “Article XVI” for medical schools associated with SUNY as non profit corporations. At Stony Brook, this comprises 17 separate clinical departments. This mechanism allows for faculty associated with the School of Medicine to bill for clinical services. The platform utilized for billing is GE/IDX. No such billing mechanism exists for the Schools of Nursing, Social Welfare, or Health Technology and Management. </a:t>
            </a:r>
          </a:p>
          <a:p>
            <a:pPr marL="285750" indent="-285750">
              <a:lnSpc>
                <a:spcPct val="100000"/>
              </a:lnSpc>
              <a:buFont typeface="Arial" panose="020B0604020202020204" pitchFamily="34" charset="0"/>
              <a:buChar char="•"/>
            </a:pPr>
            <a:endParaRPr lang="en-US" sz="1800" dirty="0">
              <a:solidFill>
                <a:schemeClr val="tx1"/>
              </a:solidFill>
              <a:latin typeface="+mj-lt"/>
              <a:ea typeface="Verdana" panose="020B0604030504040204" pitchFamily="34" charset="0"/>
            </a:endParaRPr>
          </a:p>
          <a:p>
            <a:pPr marL="285750" indent="-285750">
              <a:lnSpc>
                <a:spcPct val="100000"/>
              </a:lnSpc>
              <a:buFont typeface="Arial" panose="020B0604020202020204" pitchFamily="34" charset="0"/>
              <a:buChar char="•"/>
            </a:pPr>
            <a:r>
              <a:rPr lang="en-US" sz="1800" dirty="0">
                <a:solidFill>
                  <a:schemeClr val="tx1"/>
                </a:solidFill>
                <a:latin typeface="+mj-lt"/>
                <a:ea typeface="Verdana" panose="020B0604030504040204" pitchFamily="34" charset="0"/>
              </a:rPr>
              <a:t>The faculty at the School of Dental Medicine bill for clinical services through the Stony Brook Dental Associates (SBDA) using </a:t>
            </a:r>
            <a:r>
              <a:rPr lang="en-US" sz="1800" dirty="0" err="1">
                <a:solidFill>
                  <a:schemeClr val="tx1"/>
                </a:solidFill>
                <a:latin typeface="+mj-lt"/>
                <a:ea typeface="Verdana" panose="020B0604030504040204" pitchFamily="34" charset="0"/>
              </a:rPr>
              <a:t>axiUm</a:t>
            </a:r>
            <a:r>
              <a:rPr lang="en-US" sz="1800" dirty="0">
                <a:solidFill>
                  <a:schemeClr val="tx1"/>
                </a:solidFill>
                <a:latin typeface="+mj-lt"/>
                <a:ea typeface="Verdana" panose="020B0604030504040204" pitchFamily="34" charset="0"/>
              </a:rPr>
              <a:t> billing platform. </a:t>
            </a:r>
          </a:p>
          <a:p>
            <a:pPr marL="285750" indent="-285750">
              <a:lnSpc>
                <a:spcPct val="100000"/>
              </a:lnSpc>
              <a:buFont typeface="Arial" panose="020B0604020202020204" pitchFamily="34" charset="0"/>
              <a:buChar char="•"/>
            </a:pPr>
            <a:endParaRPr lang="en-US" sz="1800" dirty="0">
              <a:solidFill>
                <a:schemeClr val="tx1"/>
              </a:solidFill>
              <a:latin typeface="+mj-lt"/>
              <a:ea typeface="Verdana" panose="020B0604030504040204" pitchFamily="34" charset="0"/>
            </a:endParaRPr>
          </a:p>
          <a:p>
            <a:pPr marL="285750" indent="-285750">
              <a:lnSpc>
                <a:spcPct val="100000"/>
              </a:lnSpc>
              <a:buFont typeface="Arial" panose="020B0604020202020204" pitchFamily="34" charset="0"/>
              <a:buChar char="•"/>
            </a:pPr>
            <a:r>
              <a:rPr lang="en-US" sz="1800" dirty="0">
                <a:solidFill>
                  <a:schemeClr val="tx1"/>
                </a:solidFill>
                <a:latin typeface="+mj-lt"/>
                <a:ea typeface="Verdana" panose="020B0604030504040204" pitchFamily="34" charset="0"/>
              </a:rPr>
              <a:t>Separate billing platforms are utilized, one for medical codes and the other for dental codes, due to the uniqueness of the billing codes for each specialty. No integration between the two platforms.</a:t>
            </a:r>
          </a:p>
          <a:p>
            <a:pPr marL="0" indent="0">
              <a:buNone/>
            </a:pPr>
            <a:r>
              <a:rPr lang="en-US" sz="1600" dirty="0">
                <a:solidFill>
                  <a:schemeClr val="tx1"/>
                </a:solidFill>
                <a:latin typeface="Verdana" panose="020B0604030504040204" pitchFamily="34" charset="0"/>
                <a:ea typeface="Verdana" panose="020B0604030504040204" pitchFamily="34" charset="0"/>
              </a:rPr>
              <a:t> </a:t>
            </a:r>
          </a:p>
        </p:txBody>
      </p:sp>
      <p:sp>
        <p:nvSpPr>
          <p:cNvPr id="8" name="Slide Number Placeholder 2">
            <a:extLst>
              <a:ext uri="{FF2B5EF4-FFF2-40B4-BE49-F238E27FC236}">
                <a16:creationId xmlns:a16="http://schemas.microsoft.com/office/drawing/2014/main" id="{4729B54B-353B-0A4E-895D-339C33B1DAF7}"/>
              </a:ext>
            </a:extLst>
          </p:cNvPr>
          <p:cNvSpPr txBox="1">
            <a:spLocks/>
          </p:cNvSpPr>
          <p:nvPr/>
        </p:nvSpPr>
        <p:spPr>
          <a:xfrm>
            <a:off x="10616700" y="6347163"/>
            <a:ext cx="583656" cy="304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r"/>
            <a:r>
              <a:rPr lang="en-US" sz="1000" b="1" dirty="0">
                <a:solidFill>
                  <a:srgbClr val="888888"/>
                </a:solidFill>
                <a:latin typeface="Museo Slab 900"/>
                <a:sym typeface="Museo Slab 90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1143000" y="1121108"/>
            <a:ext cx="10058401" cy="1057518"/>
          </a:xfrm>
          <a:prstGeom prst="rect">
            <a:avLst/>
          </a:prstGeom>
        </p:spPr>
        <p:txBody>
          <a:bodyPr/>
          <a:lstStyle/>
          <a:p>
            <a:r>
              <a:rPr lang="en-US" dirty="0"/>
              <a:t>Billing:  </a:t>
            </a:r>
            <a:r>
              <a:rPr dirty="0"/>
              <a:t>What We Learned</a:t>
            </a:r>
          </a:p>
        </p:txBody>
      </p:sp>
      <p:sp>
        <p:nvSpPr>
          <p:cNvPr id="211" name="Text Placeholder 2"/>
          <p:cNvSpPr txBox="1">
            <a:spLocks noGrp="1"/>
          </p:cNvSpPr>
          <p:nvPr>
            <p:ph type="body" idx="1"/>
          </p:nvPr>
        </p:nvSpPr>
        <p:spPr>
          <a:xfrm>
            <a:off x="1161106" y="1752600"/>
            <a:ext cx="9887894" cy="4130809"/>
          </a:xfrm>
          <a:prstGeom prst="rect">
            <a:avLst/>
          </a:prstGeom>
        </p:spPr>
        <p:txBody>
          <a:bodyPr>
            <a:normAutofit fontScale="92500" lnSpcReduction="10000"/>
          </a:bodyPr>
          <a:lstStyle/>
          <a:p>
            <a:pPr marL="276225" lvl="2" indent="-276225" defTabSz="665201">
              <a:spcBef>
                <a:spcPts val="200"/>
              </a:spcBef>
              <a:defRPr b="1"/>
            </a:pPr>
            <a:r>
              <a:rPr dirty="0"/>
              <a:t>School of Medicine</a:t>
            </a:r>
          </a:p>
          <a:p>
            <a:pPr marL="276225" lvl="2" indent="-276225" defTabSz="665201">
              <a:spcBef>
                <a:spcPts val="200"/>
              </a:spcBef>
              <a:buSzPct val="100000"/>
              <a:buFont typeface="Arial"/>
              <a:buChar char="•"/>
            </a:pPr>
            <a:r>
              <a:rPr dirty="0"/>
              <a:t>GE/IDX – CPMP billing platform for medical codes </a:t>
            </a:r>
            <a:endParaRPr b="1" dirty="0"/>
          </a:p>
          <a:p>
            <a:pPr marL="276225" lvl="2" indent="-276225" defTabSz="665201">
              <a:spcBef>
                <a:spcPts val="1200"/>
              </a:spcBef>
              <a:defRPr b="1"/>
            </a:pPr>
            <a:r>
              <a:rPr dirty="0"/>
              <a:t>School of Dental Medicine</a:t>
            </a:r>
          </a:p>
          <a:p>
            <a:pPr marL="276225" lvl="2" indent="-276225" defTabSz="665201">
              <a:spcBef>
                <a:spcPts val="200"/>
              </a:spcBef>
              <a:buSzPct val="100000"/>
              <a:buFont typeface="Arial"/>
              <a:buChar char="•"/>
            </a:pPr>
            <a:r>
              <a:rPr dirty="0" err="1"/>
              <a:t>axiUm</a:t>
            </a:r>
            <a:r>
              <a:rPr dirty="0"/>
              <a:t> – SBDA billing platform for dental codes</a:t>
            </a:r>
          </a:p>
          <a:p>
            <a:pPr marL="276225" lvl="2" indent="-276225" defTabSz="665201">
              <a:spcBef>
                <a:spcPts val="1200"/>
              </a:spcBef>
              <a:defRPr b="1"/>
            </a:pPr>
            <a:r>
              <a:rPr dirty="0"/>
              <a:t>Schools of Nursing, Social Welfare, and Health Technology &amp; Management</a:t>
            </a:r>
          </a:p>
          <a:p>
            <a:pPr marL="276225" lvl="2" indent="-276225" defTabSz="665201">
              <a:spcBef>
                <a:spcPts val="200"/>
              </a:spcBef>
              <a:buSzPct val="100000"/>
              <a:buFont typeface="Arial"/>
              <a:buChar char="•"/>
            </a:pPr>
            <a:r>
              <a:rPr dirty="0"/>
              <a:t>GE/IDX can be used to bill for GFT</a:t>
            </a:r>
            <a:r>
              <a:rPr lang="en-US" dirty="0"/>
              <a:t>* </a:t>
            </a:r>
            <a:r>
              <a:rPr dirty="0"/>
              <a:t>and per diem providers through UFPC</a:t>
            </a:r>
          </a:p>
          <a:p>
            <a:pPr marL="276225" lvl="2" indent="-276225" defTabSz="665201">
              <a:spcBef>
                <a:spcPts val="1200"/>
              </a:spcBef>
              <a:defRPr b="1"/>
            </a:pPr>
            <a:r>
              <a:rPr dirty="0"/>
              <a:t>No HL7 Integration between GE/IDX and </a:t>
            </a:r>
            <a:r>
              <a:rPr dirty="0" err="1"/>
              <a:t>axiUm</a:t>
            </a:r>
            <a:endParaRPr dirty="0"/>
          </a:p>
          <a:p>
            <a:pPr marL="276225" lvl="2" indent="-276225" defTabSz="665201">
              <a:spcBef>
                <a:spcPts val="200"/>
              </a:spcBef>
              <a:buSzPct val="100000"/>
              <a:buFont typeface="Arial"/>
              <a:buChar char="•"/>
            </a:pPr>
            <a:r>
              <a:rPr dirty="0"/>
              <a:t>Historically, CPMP bills medical codes and SBDA bills dental codes</a:t>
            </a:r>
            <a:endParaRPr lang="en-US" dirty="0"/>
          </a:p>
          <a:p>
            <a:pPr marL="276225" lvl="2" indent="-276225" defTabSz="665201">
              <a:spcBef>
                <a:spcPts val="200"/>
              </a:spcBef>
              <a:buSzPct val="100000"/>
              <a:buFont typeface="Arial"/>
              <a:buChar char="•"/>
            </a:pPr>
            <a:endParaRPr lang="en-US" dirty="0"/>
          </a:p>
          <a:p>
            <a:pPr marL="276225" lvl="2" indent="-276225" defTabSz="665201">
              <a:spcBef>
                <a:spcPts val="200"/>
              </a:spcBef>
              <a:buSzPct val="100000"/>
              <a:buFont typeface="Arial"/>
              <a:buChar char="•"/>
            </a:pPr>
            <a:endParaRPr lang="en-US" dirty="0"/>
          </a:p>
          <a:p>
            <a:pPr lvl="2" indent="0" defTabSz="665201">
              <a:spcBef>
                <a:spcPts val="200"/>
              </a:spcBef>
              <a:buSzPct val="100000"/>
            </a:pPr>
            <a:r>
              <a:rPr lang="en-US" sz="1500" i="1" dirty="0">
                <a:latin typeface="+mj-lt"/>
              </a:rPr>
              <a:t>*</a:t>
            </a:r>
            <a:r>
              <a:rPr lang="en-US" sz="1500" b="1" i="1" dirty="0">
                <a:latin typeface="+mj-lt"/>
              </a:rPr>
              <a:t>GFT = Geographic full-time</a:t>
            </a:r>
            <a:r>
              <a:rPr lang="en-US" sz="1500" i="1" dirty="0">
                <a:latin typeface="+mj-lt"/>
              </a:rPr>
              <a:t>; As defined by the Policies of the Board of Trustees, a "geographic full-time" faculty member is a person serving on the faculty of a medical center who "is not employed on a full-time basis for the purpose of fixing compensation payable by the State, but all of whose professional services and activities are conducted at the medical center or its affiliated hospitals and are available to the State on a full-time basis for clinical and instructional purposes."</a:t>
            </a:r>
            <a:endParaRPr sz="1500" i="1" dirty="0">
              <a:latin typeface="+mj-lt"/>
            </a:endParaRPr>
          </a:p>
        </p:txBody>
      </p:sp>
      <p:sp>
        <p:nvSpPr>
          <p:cNvPr id="212"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1"/>
          <p:cNvSpPr txBox="1">
            <a:spLocks noGrp="1"/>
          </p:cNvSpPr>
          <p:nvPr>
            <p:ph type="title"/>
          </p:nvPr>
        </p:nvSpPr>
        <p:spPr>
          <a:xfrm>
            <a:off x="1134888" y="1128794"/>
            <a:ext cx="10058401" cy="520963"/>
          </a:xfrm>
          <a:prstGeom prst="rect">
            <a:avLst/>
          </a:prstGeom>
        </p:spPr>
        <p:txBody>
          <a:bodyPr>
            <a:normAutofit/>
          </a:bodyPr>
          <a:lstStyle>
            <a:lvl1pPr defTabSz="786384">
              <a:defRPr sz="3440"/>
            </a:lvl1pPr>
          </a:lstStyle>
          <a:p>
            <a:r>
              <a:rPr lang="en-US" sz="4000" dirty="0"/>
              <a:t>Billing: Potential Options</a:t>
            </a:r>
            <a:endParaRPr sz="4000" dirty="0"/>
          </a:p>
        </p:txBody>
      </p:sp>
      <p:sp>
        <p:nvSpPr>
          <p:cNvPr id="215" name="Text Placeholder 2"/>
          <p:cNvSpPr txBox="1">
            <a:spLocks noGrp="1"/>
          </p:cNvSpPr>
          <p:nvPr>
            <p:ph type="body" idx="1"/>
          </p:nvPr>
        </p:nvSpPr>
        <p:spPr>
          <a:xfrm>
            <a:off x="1183926" y="1752600"/>
            <a:ext cx="9960323" cy="4244217"/>
          </a:xfrm>
          <a:prstGeom prst="rect">
            <a:avLst/>
          </a:prstGeom>
        </p:spPr>
        <p:txBody>
          <a:bodyPr>
            <a:normAutofit/>
          </a:bodyPr>
          <a:lstStyle/>
          <a:p>
            <a:pPr marL="457200" indent="-457200">
              <a:buSzPct val="100000"/>
              <a:buFont typeface="Arial" panose="020B0604020202020204" pitchFamily="34" charset="0"/>
              <a:buChar char="•"/>
              <a:defRPr b="1"/>
            </a:pPr>
            <a:r>
              <a:rPr dirty="0"/>
              <a:t>Stand-alone CPMP for the other HS Schools – NOT VIABLE</a:t>
            </a:r>
          </a:p>
          <a:p>
            <a:pPr marL="1087416" lvl="2" indent="-400035">
              <a:lnSpc>
                <a:spcPct val="90000"/>
              </a:lnSpc>
              <a:spcBef>
                <a:spcPts val="300"/>
              </a:spcBef>
              <a:buSzPct val="100000"/>
              <a:buFont typeface="Arial"/>
              <a:buChar char="•"/>
              <a:defRPr>
                <a:latin typeface="Effra Light"/>
                <a:ea typeface="Effra Light"/>
                <a:cs typeface="Effra Light"/>
                <a:sym typeface="Effra Light"/>
              </a:defRPr>
            </a:pPr>
            <a:r>
              <a:rPr dirty="0"/>
              <a:t>Article XVI and its limitations*</a:t>
            </a:r>
          </a:p>
          <a:p>
            <a:pPr marL="1087416" lvl="2" indent="-400035">
              <a:lnSpc>
                <a:spcPct val="90000"/>
              </a:lnSpc>
              <a:spcBef>
                <a:spcPts val="300"/>
              </a:spcBef>
              <a:buSzPct val="100000"/>
              <a:buFont typeface="Arial"/>
              <a:buChar char="•"/>
              <a:defRPr>
                <a:latin typeface="Effra Light"/>
                <a:ea typeface="Effra Light"/>
                <a:cs typeface="Effra Light"/>
                <a:sym typeface="Effra Light"/>
              </a:defRPr>
            </a:pPr>
            <a:r>
              <a:rPr dirty="0"/>
              <a:t>Costly undertaking, based on previous proposals</a:t>
            </a:r>
          </a:p>
          <a:p>
            <a:pPr marL="457200" indent="-457200" algn="just">
              <a:buSzPct val="100000"/>
              <a:buFont typeface="Arial" panose="020B0604020202020204" pitchFamily="34" charset="0"/>
              <a:buChar char="•"/>
              <a:defRPr b="1"/>
            </a:pPr>
            <a:r>
              <a:rPr dirty="0"/>
              <a:t>Voluntary membership –  VIABLE</a:t>
            </a:r>
          </a:p>
          <a:p>
            <a:pPr marL="1087416" lvl="2" indent="-400035" algn="just">
              <a:lnSpc>
                <a:spcPct val="90000"/>
              </a:lnSpc>
              <a:spcBef>
                <a:spcPts val="300"/>
              </a:spcBef>
              <a:buSzPct val="100000"/>
              <a:buFont typeface="Arial"/>
              <a:buChar char="•"/>
              <a:defRPr>
                <a:latin typeface="Effra Light"/>
                <a:ea typeface="Effra Light"/>
                <a:cs typeface="Effra Light"/>
                <a:sym typeface="Effra Light"/>
              </a:defRPr>
            </a:pPr>
            <a:r>
              <a:rPr dirty="0"/>
              <a:t>Voluntary membership (for other Health Sciences schools) with CPMP</a:t>
            </a:r>
          </a:p>
          <a:p>
            <a:pPr marL="457200" indent="-457200" algn="just">
              <a:buSzPct val="100000"/>
              <a:buFont typeface="Arial" panose="020B0604020202020204" pitchFamily="34" charset="0"/>
              <a:buChar char="•"/>
              <a:defRPr b="1"/>
            </a:pPr>
            <a:r>
              <a:rPr dirty="0"/>
              <a:t>Dual appointments –  VIABLE**</a:t>
            </a:r>
          </a:p>
          <a:p>
            <a:pPr marL="1087416" lvl="2" indent="-400035" algn="just">
              <a:lnSpc>
                <a:spcPct val="90000"/>
              </a:lnSpc>
              <a:spcBef>
                <a:spcPts val="300"/>
              </a:spcBef>
              <a:buSzPct val="100000"/>
              <a:buFont typeface="Arial"/>
              <a:buChar char="•"/>
              <a:defRPr>
                <a:latin typeface="Effra Light"/>
                <a:ea typeface="Effra Light"/>
                <a:cs typeface="Effra Light"/>
                <a:sym typeface="Effra Light"/>
              </a:defRPr>
            </a:pPr>
            <a:r>
              <a:rPr dirty="0"/>
              <a:t>Dual appointments between Dental and Medicine</a:t>
            </a:r>
          </a:p>
          <a:p>
            <a:pPr marL="630217" lvl="1" indent="-400035" algn="just">
              <a:lnSpc>
                <a:spcPct val="90000"/>
              </a:lnSpc>
              <a:spcBef>
                <a:spcPts val="300"/>
              </a:spcBef>
              <a:buSzPct val="100000"/>
              <a:buFont typeface="Arial"/>
              <a:buChar char="•"/>
              <a:defRPr sz="1800">
                <a:latin typeface="Effra Light"/>
                <a:ea typeface="Effra Light"/>
                <a:cs typeface="Effra Light"/>
                <a:sym typeface="Effra Light"/>
              </a:defRPr>
            </a:pPr>
            <a:endParaRPr dirty="0"/>
          </a:p>
          <a:p>
            <a:pPr>
              <a:spcBef>
                <a:spcPts val="0"/>
              </a:spcBef>
              <a:defRPr sz="1600">
                <a:latin typeface="+mj-lt"/>
                <a:ea typeface="+mj-ea"/>
                <a:cs typeface="+mj-cs"/>
                <a:sym typeface="Calibri"/>
              </a:defRPr>
            </a:pPr>
            <a:r>
              <a:rPr dirty="0"/>
              <a:t>*Legal Counsel needs to advise on Article XVI vs. NYS NFP Law Section 1412 (re: Physical Therapy)</a:t>
            </a:r>
          </a:p>
          <a:p>
            <a:pPr>
              <a:spcBef>
                <a:spcPts val="0"/>
              </a:spcBef>
              <a:defRPr sz="1600">
                <a:latin typeface="+mj-lt"/>
                <a:ea typeface="+mj-ea"/>
                <a:cs typeface="+mj-cs"/>
                <a:sym typeface="Calibri"/>
              </a:defRPr>
            </a:pPr>
            <a:r>
              <a:rPr dirty="0"/>
              <a:t>**Used for hiring two full-time faculty with dental billing issues</a:t>
            </a:r>
          </a:p>
        </p:txBody>
      </p:sp>
      <p:sp>
        <p:nvSpPr>
          <p:cNvPr id="216"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Title 1">
            <a:extLst>
              <a:ext uri="{FF2B5EF4-FFF2-40B4-BE49-F238E27FC236}">
                <a16:creationId xmlns:a16="http://schemas.microsoft.com/office/drawing/2014/main" id="{CB7A3F42-85CF-4CB1-B416-F9AB43DB0640}"/>
              </a:ext>
            </a:extLst>
          </p:cNvPr>
          <p:cNvSpPr txBox="1">
            <a:spLocks noGrp="1"/>
          </p:cNvSpPr>
          <p:nvPr>
            <p:ph type="title"/>
          </p:nvPr>
        </p:nvSpPr>
        <p:spPr>
          <a:xfrm>
            <a:off x="1058688" y="1052594"/>
            <a:ext cx="10058401" cy="520963"/>
          </a:xfrm>
          <a:prstGeom prst="rect">
            <a:avLst/>
          </a:prstGeom>
        </p:spPr>
        <p:txBody>
          <a:bodyPr/>
          <a:lstStyle>
            <a:lvl1pPr defTabSz="786384">
              <a:defRPr sz="3440"/>
            </a:lvl1pPr>
          </a:lstStyle>
          <a:p>
            <a:r>
              <a:rPr lang="en-US" sz="4000" dirty="0">
                <a:solidFill>
                  <a:srgbClr val="C00000"/>
                </a:solidFill>
                <a:latin typeface="Effra"/>
              </a:rPr>
              <a:t>Billing Options:  What we Learned</a:t>
            </a:r>
            <a:endParaRPr sz="4000" dirty="0">
              <a:solidFill>
                <a:srgbClr val="C00000"/>
              </a:solidFill>
              <a:latin typeface="Effra"/>
            </a:endParaRPr>
          </a:p>
        </p:txBody>
      </p:sp>
      <p:sp>
        <p:nvSpPr>
          <p:cNvPr id="5" name="Text Placeholder 4"/>
          <p:cNvSpPr>
            <a:spLocks noGrp="1"/>
          </p:cNvSpPr>
          <p:nvPr>
            <p:ph type="body" idx="1"/>
          </p:nvPr>
        </p:nvSpPr>
        <p:spPr>
          <a:xfrm>
            <a:off x="1165594" y="1790502"/>
            <a:ext cx="10026502" cy="3399015"/>
          </a:xfrm>
        </p:spPr>
        <p:txBody>
          <a:bodyPr>
            <a:normAutofit/>
          </a:bodyPr>
          <a:lstStyle/>
          <a:p>
            <a:pPr marL="293688" indent="-285750">
              <a:buFont typeface="Arial" panose="020B0604020202020204" pitchFamily="34" charset="0"/>
              <a:buChar char="•"/>
            </a:pPr>
            <a:r>
              <a:rPr lang="en-US" sz="1600" b="1" dirty="0">
                <a:solidFill>
                  <a:schemeClr val="tx1"/>
                </a:solidFill>
                <a:latin typeface="Verdana" panose="020B0604030504040204" pitchFamily="34" charset="0"/>
                <a:ea typeface="Verdana" panose="020B0604030504040204" pitchFamily="34" charset="0"/>
              </a:rPr>
              <a:t>Change Management Setbacks</a:t>
            </a:r>
          </a:p>
          <a:p>
            <a:pPr marL="352413" lvl="2" indent="0"/>
            <a:r>
              <a:rPr lang="en-US" sz="1600" dirty="0">
                <a:solidFill>
                  <a:schemeClr val="tx1"/>
                </a:solidFill>
                <a:latin typeface="Verdana" panose="020B0604030504040204" pitchFamily="34" charset="0"/>
                <a:ea typeface="Verdana" panose="020B0604030504040204" pitchFamily="34" charset="0"/>
              </a:rPr>
              <a:t>The opportunity for dual appointments between the SOM and SDM preceded the challenges of dental billing through the CPMP or outsourcing billing services </a:t>
            </a:r>
          </a:p>
          <a:p>
            <a:pPr marL="176206" lvl="2" indent="0"/>
            <a:endParaRPr lang="en-US" sz="1600" b="1" dirty="0">
              <a:solidFill>
                <a:schemeClr val="tx1"/>
              </a:solidFill>
              <a:latin typeface="Verdana" panose="020B0604030504040204" pitchFamily="34" charset="0"/>
              <a:ea typeface="Verdana" panose="020B0604030504040204" pitchFamily="34" charset="0"/>
            </a:endParaRPr>
          </a:p>
          <a:p>
            <a:pPr marL="293688" indent="-285750">
              <a:buFont typeface="Arial" panose="020B0604020202020204" pitchFamily="34" charset="0"/>
              <a:buChar char="•"/>
            </a:pPr>
            <a:r>
              <a:rPr lang="en-US" sz="1600" b="1" dirty="0">
                <a:solidFill>
                  <a:schemeClr val="tx1"/>
                </a:solidFill>
                <a:latin typeface="Verdana" panose="020B0604030504040204" pitchFamily="34" charset="0"/>
                <a:ea typeface="Verdana" panose="020B0604030504040204" pitchFamily="34" charset="0"/>
              </a:rPr>
              <a:t>Insurance Enrollment/Credentialing</a:t>
            </a:r>
          </a:p>
          <a:p>
            <a:pPr marL="352413" lvl="2" indent="0"/>
            <a:r>
              <a:rPr lang="en-US" sz="1600" dirty="0">
                <a:solidFill>
                  <a:schemeClr val="tx1"/>
                </a:solidFill>
                <a:latin typeface="Verdana" panose="020B0604030504040204" pitchFamily="34" charset="0"/>
                <a:ea typeface="Verdana" panose="020B0604030504040204" pitchFamily="34" charset="0"/>
              </a:rPr>
              <a:t>According to the CPMP, they can’t enroll dental faculty under some insurance contracts because they are licensed within NYS as DMD/DDS and not MD</a:t>
            </a:r>
          </a:p>
          <a:p>
            <a:pPr marL="184144" lvl="2" indent="0"/>
            <a:endParaRPr lang="en-US" sz="1600" dirty="0">
              <a:solidFill>
                <a:schemeClr val="tx1"/>
              </a:solidFill>
              <a:latin typeface="Verdana" panose="020B0604030504040204" pitchFamily="34" charset="0"/>
              <a:ea typeface="Verdana" panose="020B0604030504040204" pitchFamily="34" charset="0"/>
            </a:endParaRPr>
          </a:p>
          <a:p>
            <a:pPr marL="293688" lvl="1" indent="-285750">
              <a:buFont typeface="Arial" panose="020B0604020202020204" pitchFamily="34" charset="0"/>
              <a:buChar char="•"/>
            </a:pPr>
            <a:r>
              <a:rPr lang="en-US" sz="1600" b="1" dirty="0">
                <a:solidFill>
                  <a:schemeClr val="tx1"/>
                </a:solidFill>
                <a:latin typeface="Verdana" panose="020B0604030504040204" pitchFamily="34" charset="0"/>
                <a:ea typeface="Verdana" panose="020B0604030504040204" pitchFamily="34" charset="0"/>
              </a:rPr>
              <a:t>Estimated Loss of Revenue </a:t>
            </a:r>
          </a:p>
          <a:p>
            <a:pPr marL="352413" lvl="2" indent="0"/>
            <a:r>
              <a:rPr lang="en-US" sz="1600" dirty="0">
                <a:solidFill>
                  <a:schemeClr val="tx1"/>
                </a:solidFill>
                <a:latin typeface="Verdana" panose="020B0604030504040204" pitchFamily="34" charset="0"/>
                <a:ea typeface="Verdana" panose="020B0604030504040204" pitchFamily="34" charset="0"/>
              </a:rPr>
              <a:t>Since the inception of dual appointments between the SDM and SOM, CPMP loses about $384K/year due to dental codes not being part of CPMP contracts</a:t>
            </a:r>
          </a:p>
          <a:p>
            <a:pPr marL="469894" lvl="2" indent="-285750">
              <a:buFont typeface="Wingdings" pitchFamily="2" charset="2"/>
              <a:buChar char="Ø"/>
            </a:pPr>
            <a:endParaRPr lang="en-US" sz="1600" dirty="0">
              <a:latin typeface="Verdana" panose="020B0604030504040204" pitchFamily="34" charset="0"/>
              <a:ea typeface="Verdana" panose="020B0604030504040204" pitchFamily="34" charset="0"/>
            </a:endParaRPr>
          </a:p>
          <a:p>
            <a:pPr marL="0" indent="0" algn="thaiDist">
              <a:buNone/>
            </a:pPr>
            <a:endParaRPr lang="en-US" dirty="0">
              <a:solidFill>
                <a:schemeClr val="tx1"/>
              </a:solidFill>
              <a:latin typeface="Verdana" panose="020B0604030504040204" pitchFamily="34" charset="0"/>
              <a:ea typeface="Verdana" panose="020B0604030504040204" pitchFamily="34" charset="0"/>
            </a:endParaRPr>
          </a:p>
        </p:txBody>
      </p:sp>
      <p:sp>
        <p:nvSpPr>
          <p:cNvPr id="7" name="Slide Number Placeholder 2">
            <a:extLst>
              <a:ext uri="{FF2B5EF4-FFF2-40B4-BE49-F238E27FC236}">
                <a16:creationId xmlns:a16="http://schemas.microsoft.com/office/drawing/2014/main" id="{8778F970-EE15-6E41-AD45-036D9E384704}"/>
              </a:ext>
            </a:extLst>
          </p:cNvPr>
          <p:cNvSpPr txBox="1">
            <a:spLocks/>
          </p:cNvSpPr>
          <p:nvPr/>
        </p:nvSpPr>
        <p:spPr>
          <a:xfrm>
            <a:off x="10616700" y="6347163"/>
            <a:ext cx="583656" cy="304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r"/>
            <a:r>
              <a:rPr lang="en-US" sz="1000" b="1" dirty="0">
                <a:solidFill>
                  <a:srgbClr val="888888"/>
                </a:solidFill>
                <a:latin typeface="Museo Slab 900"/>
                <a:sym typeface="Museo Slab 900"/>
              </a:rPr>
              <a:t>6</a:t>
            </a:r>
          </a:p>
        </p:txBody>
      </p:sp>
    </p:spTree>
    <p:extLst>
      <p:ext uri="{BB962C8B-B14F-4D97-AF65-F5344CB8AC3E}">
        <p14:creationId xmlns:p14="http://schemas.microsoft.com/office/powerpoint/2010/main" val="410580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1143000" y="1130795"/>
            <a:ext cx="10058401" cy="520963"/>
          </a:xfrm>
          <a:prstGeom prst="rect">
            <a:avLst/>
          </a:prstGeom>
        </p:spPr>
        <p:txBody>
          <a:bodyPr>
            <a:normAutofit/>
          </a:bodyPr>
          <a:lstStyle>
            <a:lvl1pPr defTabSz="786384">
              <a:defRPr sz="3440"/>
            </a:lvl1pPr>
          </a:lstStyle>
          <a:p>
            <a:r>
              <a:rPr sz="4000" dirty="0"/>
              <a:t>Recommendations</a:t>
            </a:r>
          </a:p>
        </p:txBody>
      </p:sp>
      <p:sp>
        <p:nvSpPr>
          <p:cNvPr id="219" name="Text Placeholder 2"/>
          <p:cNvSpPr txBox="1">
            <a:spLocks noGrp="1"/>
          </p:cNvSpPr>
          <p:nvPr>
            <p:ph type="body" idx="1"/>
          </p:nvPr>
        </p:nvSpPr>
        <p:spPr>
          <a:xfrm>
            <a:off x="1172988" y="1658640"/>
            <a:ext cx="9960323" cy="4244217"/>
          </a:xfrm>
          <a:prstGeom prst="rect">
            <a:avLst/>
          </a:prstGeom>
        </p:spPr>
        <p:txBody>
          <a:bodyPr/>
          <a:lstStyle/>
          <a:p>
            <a:pPr marL="457200" indent="-457200" defTabSz="651486">
              <a:spcBef>
                <a:spcPts val="200"/>
              </a:spcBef>
              <a:tabLst>
                <a:tab pos="571500" algn="l"/>
              </a:tabLst>
              <a:defRPr sz="1800"/>
            </a:pPr>
            <a:r>
              <a:rPr lang="en-US" b="1" dirty="0"/>
              <a:t>1.	</a:t>
            </a:r>
            <a:r>
              <a:rPr sz="2000" b="1" dirty="0"/>
              <a:t>Arrange mutually beneficial professional services </a:t>
            </a:r>
            <a:r>
              <a:rPr sz="2000" dirty="0"/>
              <a:t>for Nursing, PAs, Social Workers, Psychologists, and Physical Therapists to perform services in the following UFPCs:</a:t>
            </a:r>
          </a:p>
          <a:p>
            <a:pPr marL="947332" lvl="2" indent="-271462" defTabSz="651486">
              <a:lnSpc>
                <a:spcPct val="90000"/>
              </a:lnSpc>
              <a:spcBef>
                <a:spcPts val="200"/>
              </a:spcBef>
              <a:buSzPct val="100000"/>
              <a:buFont typeface="Arial"/>
              <a:buChar char="•"/>
              <a:defRPr>
                <a:latin typeface="Effra Light"/>
                <a:ea typeface="Effra Light"/>
                <a:cs typeface="Effra Light"/>
                <a:sym typeface="Effra Light"/>
              </a:defRPr>
            </a:pPr>
            <a:r>
              <a:rPr dirty="0"/>
              <a:t>Family Medicine – NPs, PAs – have extended and weekend hours for flexibility</a:t>
            </a:r>
          </a:p>
          <a:p>
            <a:pPr marL="947332" lvl="2" indent="-271462" defTabSz="651486">
              <a:lnSpc>
                <a:spcPct val="90000"/>
              </a:lnSpc>
              <a:spcBef>
                <a:spcPts val="200"/>
              </a:spcBef>
              <a:buSzPct val="100000"/>
              <a:buFont typeface="Arial"/>
              <a:buChar char="•"/>
              <a:defRPr>
                <a:latin typeface="Effra Light"/>
                <a:ea typeface="Effra Light"/>
                <a:cs typeface="Effra Light"/>
                <a:sym typeface="Effra Light"/>
              </a:defRPr>
            </a:pPr>
            <a:r>
              <a:rPr dirty="0"/>
              <a:t>Psychiatry – NPs; Social Workers; Psychologists as part of after-hours program</a:t>
            </a:r>
          </a:p>
          <a:p>
            <a:pPr marL="947332" lvl="2" indent="-271462" defTabSz="651486">
              <a:lnSpc>
                <a:spcPct val="90000"/>
              </a:lnSpc>
              <a:spcBef>
                <a:spcPts val="200"/>
              </a:spcBef>
              <a:buSzPct val="100000"/>
              <a:buFont typeface="Arial"/>
              <a:buChar char="•"/>
              <a:defRPr>
                <a:latin typeface="Effra Light"/>
                <a:ea typeface="Effra Light"/>
                <a:cs typeface="Effra Light"/>
                <a:sym typeface="Effra Light"/>
              </a:defRPr>
            </a:pPr>
            <a:r>
              <a:rPr dirty="0"/>
              <a:t>Internists – NPs, PAs</a:t>
            </a:r>
          </a:p>
          <a:p>
            <a:pPr marL="947332" lvl="2" indent="-271462" defTabSz="651486">
              <a:lnSpc>
                <a:spcPct val="90000"/>
              </a:lnSpc>
              <a:spcBef>
                <a:spcPts val="200"/>
              </a:spcBef>
              <a:buSzPct val="100000"/>
              <a:buFont typeface="Arial"/>
              <a:buChar char="•"/>
              <a:defRPr>
                <a:latin typeface="Effra Light"/>
                <a:ea typeface="Effra Light"/>
                <a:cs typeface="Effra Light"/>
                <a:sym typeface="Effra Light"/>
              </a:defRPr>
            </a:pPr>
            <a:r>
              <a:rPr lang="en-US" dirty="0"/>
              <a:t>Orthopedics</a:t>
            </a:r>
            <a:r>
              <a:rPr dirty="0"/>
              <a:t> – Physical Therapists</a:t>
            </a:r>
          </a:p>
          <a:p>
            <a:pPr marL="1274584" lvl="3" indent="-271462" defTabSz="651486">
              <a:lnSpc>
                <a:spcPct val="90000"/>
              </a:lnSpc>
              <a:spcBef>
                <a:spcPts val="200"/>
              </a:spcBef>
              <a:buSzPct val="100000"/>
              <a:buFont typeface="Arial"/>
              <a:buChar char="•"/>
              <a:defRPr>
                <a:latin typeface="Effra Light"/>
                <a:ea typeface="Effra Light"/>
                <a:cs typeface="Effra Light"/>
                <a:sym typeface="Effra Light"/>
              </a:defRPr>
            </a:pPr>
            <a:r>
              <a:rPr dirty="0"/>
              <a:t>Athletics</a:t>
            </a:r>
          </a:p>
          <a:p>
            <a:pPr marL="1274584" lvl="3" indent="-271462" defTabSz="651486">
              <a:lnSpc>
                <a:spcPct val="90000"/>
              </a:lnSpc>
              <a:spcBef>
                <a:spcPts val="200"/>
              </a:spcBef>
              <a:buSzPct val="100000"/>
              <a:buFont typeface="Arial"/>
              <a:buChar char="•"/>
              <a:defRPr>
                <a:latin typeface="Effra Light"/>
                <a:ea typeface="Effra Light"/>
                <a:cs typeface="Effra Light"/>
                <a:sym typeface="Effra Light"/>
              </a:defRPr>
            </a:pPr>
            <a:r>
              <a:t>Ga</a:t>
            </a:r>
            <a:r>
              <a:rPr lang="en-US"/>
              <a:t>it</a:t>
            </a:r>
            <a:r>
              <a:t> </a:t>
            </a:r>
            <a:r>
              <a:rPr dirty="0"/>
              <a:t>Lab – R&amp;D Park</a:t>
            </a:r>
          </a:p>
          <a:p>
            <a:pPr marL="1133070" lvl="2" indent="-457200" defTabSz="651486">
              <a:lnSpc>
                <a:spcPct val="90000"/>
              </a:lnSpc>
              <a:spcBef>
                <a:spcPts val="200"/>
              </a:spcBef>
              <a:buSzPct val="100000"/>
              <a:buFont typeface="Arial"/>
              <a:buChar char="•"/>
              <a:defRPr>
                <a:latin typeface="Effra Light"/>
                <a:ea typeface="Effra Light"/>
                <a:cs typeface="Effra Light"/>
                <a:sym typeface="Effra Light"/>
              </a:defRPr>
            </a:pPr>
            <a:r>
              <a:rPr dirty="0"/>
              <a:t>Opportunity in CIN – NPs, Director of SBUH Revenue Cycle is exploring</a:t>
            </a:r>
          </a:p>
          <a:p>
            <a:pPr marL="457200" indent="-457200" defTabSz="651486">
              <a:spcBef>
                <a:spcPts val="1200"/>
              </a:spcBef>
              <a:defRPr>
                <a:latin typeface="Effra Light"/>
                <a:ea typeface="Effra Light"/>
                <a:cs typeface="Effra Light"/>
                <a:sym typeface="Effra Light"/>
              </a:defRPr>
            </a:pPr>
            <a:r>
              <a:rPr lang="en-US" dirty="0"/>
              <a:t>2</a:t>
            </a:r>
            <a:r>
              <a:rPr dirty="0"/>
              <a:t>.  	</a:t>
            </a:r>
            <a:r>
              <a:rPr b="1" dirty="0"/>
              <a:t>Develop Memorandum of Agreements between the SBDA and CPMP </a:t>
            </a:r>
            <a:r>
              <a:rPr dirty="0"/>
              <a:t>to address dental billing issues, obtain a dental billing application, or outsource dental billing</a:t>
            </a:r>
          </a:p>
        </p:txBody>
      </p:sp>
      <p:sp>
        <p:nvSpPr>
          <p:cNvPr id="220"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3"/>
          <p:cNvSpPr txBox="1">
            <a:spLocks noGrp="1"/>
          </p:cNvSpPr>
          <p:nvPr>
            <p:ph type="title"/>
          </p:nvPr>
        </p:nvSpPr>
        <p:spPr>
          <a:xfrm>
            <a:off x="1141956" y="1122616"/>
            <a:ext cx="10058400" cy="462374"/>
          </a:xfrm>
          <a:prstGeom prst="rect">
            <a:avLst/>
          </a:prstGeom>
        </p:spPr>
        <p:txBody>
          <a:bodyPr>
            <a:noAutofit/>
          </a:bodyPr>
          <a:lstStyle>
            <a:lvl1pPr defTabSz="694944">
              <a:defRPr sz="3040"/>
            </a:lvl1pPr>
          </a:lstStyle>
          <a:p>
            <a:r>
              <a:rPr sz="4000" dirty="0"/>
              <a:t>Cost/Benefits Analysis</a:t>
            </a:r>
          </a:p>
        </p:txBody>
      </p:sp>
      <p:sp>
        <p:nvSpPr>
          <p:cNvPr id="222" name="Text Placeholder 1"/>
          <p:cNvSpPr txBox="1">
            <a:spLocks noGrp="1"/>
          </p:cNvSpPr>
          <p:nvPr>
            <p:ph type="body" idx="1"/>
          </p:nvPr>
        </p:nvSpPr>
        <p:spPr>
          <a:xfrm>
            <a:off x="1162049" y="1866089"/>
            <a:ext cx="10363201" cy="4142825"/>
          </a:xfrm>
          <a:prstGeom prst="rect">
            <a:avLst/>
          </a:prstGeom>
        </p:spPr>
        <p:txBody>
          <a:bodyPr/>
          <a:lstStyle/>
          <a:p>
            <a:pPr indent="8253">
              <a:lnSpc>
                <a:spcPct val="90000"/>
              </a:lnSpc>
              <a:spcBef>
                <a:spcPts val="300"/>
              </a:spcBef>
              <a:defRPr b="1">
                <a:latin typeface="Verdana"/>
                <a:ea typeface="Verdana"/>
                <a:cs typeface="Verdana"/>
                <a:sym typeface="Verdana"/>
              </a:defRPr>
            </a:pPr>
            <a:r>
              <a:rPr dirty="0"/>
              <a:t>Benefits</a:t>
            </a:r>
          </a:p>
          <a:p>
            <a:pPr marL="638175" lvl="2" indent="-285750">
              <a:lnSpc>
                <a:spcPct val="90000"/>
              </a:lnSpc>
              <a:spcBef>
                <a:spcPts val="300"/>
              </a:spcBef>
              <a:buClr>
                <a:srgbClr val="000000"/>
              </a:buClr>
              <a:buSzPct val="100000"/>
              <a:buFont typeface="Arial"/>
              <a:buChar char="•"/>
              <a:defRPr>
                <a:latin typeface="Arial"/>
                <a:ea typeface="Arial"/>
                <a:cs typeface="Arial"/>
                <a:sym typeface="Arial"/>
              </a:defRPr>
            </a:pPr>
            <a:r>
              <a:rPr dirty="0"/>
              <a:t>Low recurring revenue generation; Possible high revenue potential for Dental School</a:t>
            </a:r>
            <a:endParaRPr dirty="0">
              <a:latin typeface="Calibri Light"/>
              <a:ea typeface="Calibri Light"/>
              <a:cs typeface="Calibri Light"/>
              <a:sym typeface="Calibri Light"/>
            </a:endParaRPr>
          </a:p>
          <a:p>
            <a:pPr marL="638175" lvl="2" indent="-285750">
              <a:lnSpc>
                <a:spcPct val="90000"/>
              </a:lnSpc>
              <a:spcBef>
                <a:spcPts val="300"/>
              </a:spcBef>
              <a:buClr>
                <a:srgbClr val="000000"/>
              </a:buClr>
              <a:buSzPct val="100000"/>
              <a:buFont typeface="Arial"/>
              <a:buChar char="•"/>
              <a:defRPr>
                <a:latin typeface="Arial"/>
                <a:ea typeface="Arial"/>
                <a:cs typeface="Arial"/>
                <a:sym typeface="Arial"/>
              </a:defRPr>
            </a:pPr>
            <a:r>
              <a:rPr dirty="0"/>
              <a:t>Significant positive impact on educational, training, and professional opportunities</a:t>
            </a:r>
            <a:endParaRPr dirty="0">
              <a:latin typeface="Calibri Light"/>
              <a:ea typeface="Calibri Light"/>
              <a:cs typeface="Calibri Light"/>
              <a:sym typeface="Calibri Light"/>
            </a:endParaRPr>
          </a:p>
          <a:p>
            <a:pPr indent="8253">
              <a:lnSpc>
                <a:spcPct val="90000"/>
              </a:lnSpc>
              <a:spcBef>
                <a:spcPts val="1800"/>
              </a:spcBef>
              <a:defRPr b="1">
                <a:latin typeface="Verdana"/>
                <a:ea typeface="Verdana"/>
                <a:cs typeface="Verdana"/>
                <a:sym typeface="Verdana"/>
              </a:defRPr>
            </a:pPr>
            <a:r>
              <a:rPr dirty="0"/>
              <a:t>Cost/Investment</a:t>
            </a:r>
          </a:p>
          <a:p>
            <a:pPr marL="700405" lvl="2" indent="-285750">
              <a:lnSpc>
                <a:spcPct val="90000"/>
              </a:lnSpc>
              <a:spcBef>
                <a:spcPts val="300"/>
              </a:spcBef>
              <a:buClr>
                <a:srgbClr val="000000"/>
              </a:buClr>
              <a:buSzPct val="100000"/>
              <a:buFont typeface="Arial"/>
              <a:buChar char="•"/>
              <a:defRPr>
                <a:latin typeface="Arial"/>
                <a:ea typeface="Arial"/>
                <a:cs typeface="Arial"/>
                <a:sym typeface="Arial"/>
              </a:defRPr>
            </a:pPr>
            <a:r>
              <a:rPr dirty="0"/>
              <a:t>≤ 1 FTE</a:t>
            </a:r>
            <a:endParaRPr b="1" dirty="0"/>
          </a:p>
          <a:p>
            <a:pPr indent="8253">
              <a:lnSpc>
                <a:spcPct val="90000"/>
              </a:lnSpc>
              <a:spcBef>
                <a:spcPts val="1800"/>
              </a:spcBef>
              <a:defRPr b="1">
                <a:latin typeface="Verdana"/>
                <a:ea typeface="Verdana"/>
                <a:cs typeface="Verdana"/>
                <a:sym typeface="Verdana"/>
              </a:defRPr>
            </a:pPr>
            <a:r>
              <a:rPr dirty="0"/>
              <a:t>Ease of Implementation </a:t>
            </a:r>
          </a:p>
          <a:p>
            <a:pPr marL="695325" lvl="2" indent="-342900">
              <a:lnSpc>
                <a:spcPct val="90000"/>
              </a:lnSpc>
              <a:spcBef>
                <a:spcPts val="300"/>
              </a:spcBef>
              <a:buClr>
                <a:srgbClr val="000000"/>
              </a:buClr>
              <a:buSzPct val="100000"/>
              <a:buFont typeface="Arial"/>
              <a:buChar char="•"/>
              <a:defRPr>
                <a:latin typeface="Arial"/>
                <a:ea typeface="Arial"/>
                <a:cs typeface="Arial"/>
                <a:sym typeface="Arial"/>
              </a:defRPr>
            </a:pPr>
            <a:r>
              <a:rPr dirty="0"/>
              <a:t>~ 12 month implementation timeline; Moderate complexity</a:t>
            </a:r>
            <a:endParaRPr dirty="0">
              <a:latin typeface="Calibri Light"/>
              <a:ea typeface="Calibri Light"/>
              <a:cs typeface="Calibri Light"/>
              <a:sym typeface="Calibri Light"/>
            </a:endParaRPr>
          </a:p>
          <a:p>
            <a:pPr marL="695325" lvl="2" indent="-342900">
              <a:lnSpc>
                <a:spcPct val="90000"/>
              </a:lnSpc>
              <a:spcBef>
                <a:spcPts val="300"/>
              </a:spcBef>
              <a:buClr>
                <a:srgbClr val="000000"/>
              </a:buClr>
              <a:buSzPct val="100000"/>
              <a:buFont typeface="Arial"/>
              <a:buChar char="•"/>
              <a:defRPr>
                <a:latin typeface="Arial"/>
                <a:ea typeface="Arial"/>
                <a:cs typeface="Arial"/>
                <a:sym typeface="Arial"/>
              </a:defRPr>
            </a:pPr>
            <a:r>
              <a:rPr dirty="0"/>
              <a:t>High reputational and strategic impact</a:t>
            </a:r>
          </a:p>
        </p:txBody>
      </p:sp>
      <p:sp>
        <p:nvSpPr>
          <p:cNvPr id="223"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3"/>
          <p:cNvSpPr txBox="1">
            <a:spLocks noGrp="1"/>
          </p:cNvSpPr>
          <p:nvPr>
            <p:ph type="title"/>
          </p:nvPr>
        </p:nvSpPr>
        <p:spPr>
          <a:xfrm>
            <a:off x="1143000" y="1142207"/>
            <a:ext cx="10058400" cy="462374"/>
          </a:xfrm>
          <a:prstGeom prst="rect">
            <a:avLst/>
          </a:prstGeom>
        </p:spPr>
        <p:txBody>
          <a:bodyPr>
            <a:noAutofit/>
          </a:bodyPr>
          <a:lstStyle>
            <a:lvl1pPr defTabSz="694944">
              <a:defRPr sz="3040"/>
            </a:lvl1pPr>
          </a:lstStyle>
          <a:p>
            <a:r>
              <a:rPr sz="4000" dirty="0"/>
              <a:t>Implementation Considerations</a:t>
            </a:r>
          </a:p>
        </p:txBody>
      </p:sp>
      <p:sp>
        <p:nvSpPr>
          <p:cNvPr id="226" name="Text Placeholder 1"/>
          <p:cNvSpPr txBox="1">
            <a:spLocks noGrp="1"/>
          </p:cNvSpPr>
          <p:nvPr>
            <p:ph type="body" idx="1"/>
          </p:nvPr>
        </p:nvSpPr>
        <p:spPr>
          <a:xfrm>
            <a:off x="1162049" y="1866089"/>
            <a:ext cx="10363201" cy="4420431"/>
          </a:xfrm>
          <a:prstGeom prst="rect">
            <a:avLst/>
          </a:prstGeom>
        </p:spPr>
        <p:txBody>
          <a:bodyPr/>
          <a:lstStyle/>
          <a:p>
            <a:pPr marL="342900" indent="-3429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System to allow billing for professional services provided by faculty at HSC schools (Nursing, Social Welfare, and Health Technology and Management) is possible as volunteer appointments in clinical CPMP departments</a:t>
            </a:r>
          </a:p>
          <a:p>
            <a:pPr marL="342900" indent="-342900">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Revenue generating from such billing is modest and mechanism to return revenue from CPMP back to the HSC schools will need to be developed.</a:t>
            </a:r>
          </a:p>
          <a:p>
            <a:pPr marL="342900" indent="-342900">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MOA, purchasing  a dental billing application, or outsourcing dental billing need to be considered to prevent annual loses of approximately 380k.</a:t>
            </a:r>
          </a:p>
          <a:p>
            <a:pPr algn="just">
              <a:defRPr b="1"/>
            </a:pPr>
            <a:endParaRPr dirty="0"/>
          </a:p>
        </p:txBody>
      </p:sp>
      <p:sp>
        <p:nvSpPr>
          <p:cNvPr id="227"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1420</Words>
  <Application>Microsoft Macintosh PowerPoint</Application>
  <PresentationFormat>Widescreen</PresentationFormat>
  <Paragraphs>231</Paragraphs>
  <Slides>13</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Calibri Light</vt:lpstr>
      <vt:lpstr>Calibri</vt:lpstr>
      <vt:lpstr>Wingdings</vt:lpstr>
      <vt:lpstr>Effra</vt:lpstr>
      <vt:lpstr>Georgia</vt:lpstr>
      <vt:lpstr>Effra Heavy</vt:lpstr>
      <vt:lpstr>Museo Slab 700</vt:lpstr>
      <vt:lpstr>Times New Roman</vt:lpstr>
      <vt:lpstr>Arial</vt:lpstr>
      <vt:lpstr>Verdana</vt:lpstr>
      <vt:lpstr>Effra Light</vt:lpstr>
      <vt:lpstr>Museo Slab 900</vt:lpstr>
      <vt:lpstr>Museo Slab 300</vt:lpstr>
      <vt:lpstr>Office Theme</vt:lpstr>
      <vt:lpstr>CLINICAL BILLING PROPOSAL – April 16, 2021 </vt:lpstr>
      <vt:lpstr>Expanded Clinical Enterprise Proposal</vt:lpstr>
      <vt:lpstr>Current State</vt:lpstr>
      <vt:lpstr>Billing:  What We Learned</vt:lpstr>
      <vt:lpstr>Billing: Potential Options</vt:lpstr>
      <vt:lpstr>Billing Options:  What we Learned</vt:lpstr>
      <vt:lpstr>Recommendations</vt:lpstr>
      <vt:lpstr>Cost/Benefits Analysis</vt:lpstr>
      <vt:lpstr>Implementation Considerations</vt:lpstr>
      <vt:lpstr>Working Group Members</vt:lpstr>
      <vt:lpstr>Cost/Benefit Information:  Scenario, full time Social Worker</vt:lpstr>
      <vt:lpstr>Cost/Benefit Information:  Scenario, part time NP (20%)</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BILLING PROPOSAL </dc:title>
  <dc:subject/>
  <dc:creator/>
  <cp:keywords/>
  <dc:description/>
  <cp:lastModifiedBy>Allison Schwartz</cp:lastModifiedBy>
  <cp:revision>16</cp:revision>
  <dcterms:modified xsi:type="dcterms:W3CDTF">2021-06-22T17:10:16Z</dcterms:modified>
  <cp:category/>
</cp:coreProperties>
</file>