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-Ann Kozlowski" initials="LK" lastIdx="0" clrIdx="0">
    <p:extLst>
      <p:ext uri="{19B8F6BF-5375-455C-9EA6-DF929625EA0E}">
        <p15:presenceInfo xmlns:p15="http://schemas.microsoft.com/office/powerpoint/2012/main" userId="S-1-5-21-30371924-1664817342-1491421105-4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D96F26DD-0268-48E3-BFBF-E9891BDFB01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54A3076-B8D8-43E4-99F9-7D9F8176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82F4CCFA-88FA-43C3-B396-3B368321C8AB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80CE92F7-6618-46C7-9684-A3A716B9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05864-DA35-45AA-923D-53D12C6871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99F4-99B1-4726-BBFA-935653798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pr_myresearchirb@stonybrook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ovpr_myresearchirb@stonybrook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6" y="1980341"/>
            <a:ext cx="10460112" cy="2252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136" y="539496"/>
            <a:ext cx="1052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External IRB Submission Process in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myRESEARCH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630" y="4727448"/>
            <a:ext cx="969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Advarra</a:t>
            </a:r>
            <a:r>
              <a:rPr lang="en-US" dirty="0" smtClean="0"/>
              <a:t> and NCI-CIRB are currently in the system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Other sites may be requested by emailing </a:t>
            </a:r>
            <a:r>
              <a:rPr lang="en-US" b="1" dirty="0" smtClean="0">
                <a:hlinkClick r:id="rId3"/>
              </a:rPr>
              <a:t>ovpr_myresearchirb@stonybrook.edu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External IRB Continuing Renewal Submissions must be submitted as a NEW STUDY in </a:t>
            </a:r>
            <a:r>
              <a:rPr lang="en-US" dirty="0" err="1" smtClean="0"/>
              <a:t>myRESEARCH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4903" y="6211669"/>
            <a:ext cx="181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Lu-Ann Kozlowski</a:t>
            </a:r>
          </a:p>
          <a:p>
            <a:r>
              <a:rPr lang="en-US" dirty="0" smtClean="0">
                <a:latin typeface="+mj-lt"/>
              </a:rPr>
              <a:t>v.3.7.19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3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9778" y="354830"/>
            <a:ext cx="3599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2 Page 2: Basic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5" y="1197943"/>
            <a:ext cx="10468653" cy="4901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4649" y="3035808"/>
            <a:ext cx="501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This is duplicate of study information, Titles will auto populate from previous screen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1160" y="281678"/>
            <a:ext cx="257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2 Page 3: Funding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9296"/>
            <a:ext cx="11535534" cy="4759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1960" y="5687568"/>
            <a:ext cx="351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Duplicate page. Must be completed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9343" y="427982"/>
            <a:ext cx="3864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2 Page 4: Add the Study Team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1380765"/>
            <a:ext cx="11594604" cy="4923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1203">
            <a:off x="999799" y="1807385"/>
            <a:ext cx="1554615" cy="181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568" y="2450923"/>
            <a:ext cx="646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to add study team members and define their role.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3824" y="1067393"/>
            <a:ext cx="385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Hover to see which training was completed and expiration dates to verify all training requirements have been met.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31374">
            <a:off x="10092977" y="1895198"/>
            <a:ext cx="1213422" cy="14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542" y="290822"/>
            <a:ext cx="5537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2 Page 5: List all NON SBU </a:t>
            </a:r>
            <a:r>
              <a:rPr lang="en-US" sz="2000" b="1" dirty="0">
                <a:solidFill>
                  <a:schemeClr val="accent5"/>
                </a:solidFill>
              </a:rPr>
              <a:t>R</a:t>
            </a:r>
            <a:r>
              <a:rPr lang="en-US" sz="2000" b="1" dirty="0" smtClean="0">
                <a:solidFill>
                  <a:schemeClr val="accent5"/>
                </a:solidFill>
              </a:rPr>
              <a:t>esearch Locations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9" y="1289303"/>
            <a:ext cx="10539745" cy="51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686" y="226814"/>
            <a:ext cx="4772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Step 2 Page 6: Add Stony Brook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5" y="1088080"/>
            <a:ext cx="10396728" cy="5632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2145" y="3198614"/>
            <a:ext cx="499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Consents, recruitment materials, I/E Checklist, etc.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100" y="217670"/>
            <a:ext cx="5017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Step 2 Page 7: FINAL PAGE - Ancillary Reviews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0" y="696285"/>
            <a:ext cx="10990996" cy="5987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1232" y="3650349"/>
            <a:ext cx="546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Determine Required Ancillary Reviews that apply to the project and request on next two screens.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0847">
            <a:off x="4555071" y="2946250"/>
            <a:ext cx="222523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388" y="181832"/>
            <a:ext cx="705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Step 2 Page 8: Navigate to Ancillary Review and Submission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4" y="811599"/>
            <a:ext cx="10819398" cy="624757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71564">
            <a:off x="4198456" y="3888083"/>
            <a:ext cx="2225233" cy="2054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6293" y="5074920"/>
            <a:ext cx="426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**If not automatically routed to manage ancillary review/submission page, MUST click on Link.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407" y="1821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Step 2 Page 9: Manage Ancillary Reviews and Submit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7" y="603951"/>
            <a:ext cx="10953641" cy="60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3504">
            <a:off x="971468" y="3170682"/>
            <a:ext cx="3909217" cy="3327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395" y="5044294"/>
            <a:ext cx="35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STEP 1: Add all necessary ancillary reviews.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32" y="2008430"/>
            <a:ext cx="2873391" cy="2652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1148" y="2633397"/>
            <a:ext cx="739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STEP 2: Once Department Chair has approved the package, Submit to the IRB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407" y="199382"/>
            <a:ext cx="668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Step 2 Page 10: Success! Study has been submitted to the IRB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8" y="768096"/>
            <a:ext cx="11176803" cy="6784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3387">
            <a:off x="3426368" y="1923341"/>
            <a:ext cx="2030200" cy="1879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4065" y="2299420"/>
            <a:ext cx="2770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If Pre-Review box is highlighted study has been successfully submitted to the IRB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4" y="969264"/>
            <a:ext cx="10268248" cy="53949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998565">
            <a:off x="2292493" y="2598255"/>
            <a:ext cx="484632" cy="12116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7069" y="228600"/>
            <a:ext cx="4237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1: CREATE NEW STUDY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441191"/>
            <a:ext cx="12523755" cy="6088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7953" y="71859"/>
            <a:ext cx="4348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2: External IRB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58" y="1173842"/>
            <a:ext cx="1563676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396" y="1920174"/>
            <a:ext cx="1566808" cy="74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2936" y="1920174"/>
            <a:ext cx="4245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Ex:   </a:t>
            </a:r>
            <a:r>
              <a:rPr lang="en-US" sz="1600" dirty="0" err="1" smtClean="0"/>
              <a:t>Advarra</a:t>
            </a:r>
            <a:r>
              <a:rPr lang="en-US" sz="1600" dirty="0" smtClean="0"/>
              <a:t>; Friendly Pharmaceuticals; 7V34986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41334" y="1183391"/>
            <a:ext cx="347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title should Match external IRB title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404" y="3774586"/>
            <a:ext cx="1566808" cy="749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3212" y="3774586"/>
            <a:ext cx="286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      YES for external IRB</a:t>
            </a:r>
            <a:endParaRPr lang="en-US" dirty="0"/>
          </a:p>
        </p:txBody>
      </p:sp>
      <p:pic>
        <p:nvPicPr>
          <p:cNvPr id="11" name="Picture 10" descr="Team:DTU-Denmark/SPL - 2010.igem.or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5" y="3738204"/>
            <a:ext cx="368447" cy="341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1937" y="2209155"/>
            <a:ext cx="6972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***If this is a continuing review include CR and </a:t>
            </a:r>
            <a:r>
              <a:rPr lang="en-US" sz="1600" dirty="0" err="1" smtClean="0">
                <a:solidFill>
                  <a:srgbClr val="FF0000"/>
                </a:solidFill>
              </a:rPr>
              <a:t>IRBNet</a:t>
            </a:r>
            <a:r>
              <a:rPr lang="en-US" sz="1600" dirty="0" smtClean="0">
                <a:solidFill>
                  <a:srgbClr val="FF0000"/>
                </a:solidFill>
              </a:rPr>
              <a:t># before external IRB name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EX: CR#134756: </a:t>
            </a:r>
            <a:r>
              <a:rPr lang="en-US" sz="1600" dirty="0" err="1" smtClean="0">
                <a:solidFill>
                  <a:srgbClr val="FF0000"/>
                </a:solidFill>
              </a:rPr>
              <a:t>Advarra</a:t>
            </a:r>
            <a:r>
              <a:rPr lang="en-US" sz="1600" dirty="0" smtClean="0">
                <a:solidFill>
                  <a:srgbClr val="FF0000"/>
                </a:solidFill>
              </a:rPr>
              <a:t>; Friendly Pharmaceuticals; 7V34986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637" y="5257767"/>
            <a:ext cx="1572904" cy="7498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31920" y="5541264"/>
            <a:ext cx="296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external study protocol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0023"/>
            <a:ext cx="12465610" cy="5960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9124" y="99901"/>
            <a:ext cx="4683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3: Complete Basic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48" y="1288178"/>
            <a:ext cx="1151850" cy="549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260" y="1119493"/>
            <a:ext cx="7050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drop down menu to add the IRB of record. If the IRB does not appear, email </a:t>
            </a:r>
            <a:r>
              <a:rPr lang="en-US" sz="1400" b="1" dirty="0" smtClean="0">
                <a:hlinkClick r:id="rId4"/>
              </a:rPr>
              <a:t>ovpr_myresearchirb@stonybrook.edu</a:t>
            </a:r>
            <a:r>
              <a:rPr lang="en-US" sz="1400" b="1" dirty="0" smtClean="0"/>
              <a:t> to request site addition. </a:t>
            </a:r>
            <a:endParaRPr lang="en-US" sz="1400" b="1" dirty="0"/>
          </a:p>
          <a:p>
            <a:r>
              <a:rPr lang="en-US" sz="1400" b="1" dirty="0" smtClean="0"/>
              <a:t>Currently available sites: </a:t>
            </a:r>
            <a:r>
              <a:rPr lang="en-US" sz="1400" b="1" dirty="0" err="1" smtClean="0"/>
              <a:t>Advarra</a:t>
            </a:r>
            <a:r>
              <a:rPr lang="en-US" sz="1400" b="1" dirty="0" smtClean="0"/>
              <a:t>, NCI (adult), NCI (pediatric)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143">
            <a:off x="2279433" y="1909011"/>
            <a:ext cx="1263279" cy="533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6998" y="1931801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Same as Short Title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855" y="5982209"/>
            <a:ext cx="358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Answer questions 3-12 as applicable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597" y="4571546"/>
            <a:ext cx="1609483" cy="829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5380" y="4571546"/>
            <a:ext cx="4621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FDA regulated research          Pre-2018 requirements</a:t>
            </a:r>
          </a:p>
          <a:p>
            <a:r>
              <a:rPr lang="en-US" sz="1600" dirty="0" smtClean="0"/>
              <a:t>Non FDA regulated research           2018 requirements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135" y="4636008"/>
            <a:ext cx="269510" cy="216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405" y="4887901"/>
            <a:ext cx="265628" cy="2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741" y="137160"/>
            <a:ext cx="3909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4: Funding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5" y="1474163"/>
            <a:ext cx="10779445" cy="317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4301" y="4859210"/>
            <a:ext cx="572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Add Applicable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unding Information: If choose unsponsored option, more inquiry fields will open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21519">
            <a:off x="3124129" y="3864828"/>
            <a:ext cx="1609483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301" y="228600"/>
            <a:ext cx="3025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5: Study Scope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9" y="1293840"/>
            <a:ext cx="10933589" cy="527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3079" y="1082673"/>
            <a:ext cx="54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All study scope questions MUST be answered. More inquiries may appear based on answer given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41420">
            <a:off x="1297042" y="992868"/>
            <a:ext cx="1666718" cy="19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9596" y="208526"/>
            <a:ext cx="356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6: Drug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66" y="1344168"/>
            <a:ext cx="11544658" cy="551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35" y="2468107"/>
            <a:ext cx="1511878" cy="53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840" y="2374356"/>
            <a:ext cx="478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#1. Click ‘add’ for pop up window to add all study items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748" y="3498295"/>
            <a:ext cx="1464393" cy="458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9141" y="3404544"/>
            <a:ext cx="598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#2. Window will pop up to add IND information (number and holder)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624" y="4128238"/>
            <a:ext cx="1463167" cy="482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648710" y="4184678"/>
            <a:ext cx="629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#3. Only attach listed forms if the INVESTIGATOR holds the IND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74" y="1565204"/>
            <a:ext cx="10576317" cy="3875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4596" y="302496"/>
            <a:ext cx="279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1 Page 7: Final Page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96897" y="3346603"/>
            <a:ext cx="2469094" cy="232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5312" y="4764024"/>
            <a:ext cx="348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FINISH and move on to </a:t>
            </a:r>
            <a:r>
              <a:rPr lang="en-US" u="sng" dirty="0" smtClean="0">
                <a:solidFill>
                  <a:srgbClr val="C00000"/>
                </a:solidFill>
              </a:rPr>
              <a:t>STEP 2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0" y="739755"/>
            <a:ext cx="8593653" cy="4419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1879" y="339645"/>
            <a:ext cx="454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Step 2 Page 1: Add Local Site Information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2011">
            <a:off x="3241899" y="1500587"/>
            <a:ext cx="1554615" cy="181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5036" y="2239692"/>
            <a:ext cx="5954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**MUST click to add local site information or will be unable to submit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116" y="3906948"/>
            <a:ext cx="5311826" cy="1858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1454">
            <a:off x="2785779" y="3447761"/>
            <a:ext cx="2139881" cy="2280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5036" y="4282005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EDIT site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529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Lu-Ann Kozlowski</dc:creator>
  <cp:lastModifiedBy>Lu-Ann Kozlowski</cp:lastModifiedBy>
  <cp:revision>27</cp:revision>
  <cp:lastPrinted>2019-03-07T16:27:51Z</cp:lastPrinted>
  <dcterms:created xsi:type="dcterms:W3CDTF">2019-03-06T19:33:49Z</dcterms:created>
  <dcterms:modified xsi:type="dcterms:W3CDTF">2019-03-21T20:40:35Z</dcterms:modified>
</cp:coreProperties>
</file>